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76" r:id="rId3"/>
    <p:sldId id="277" r:id="rId4"/>
    <p:sldId id="281" r:id="rId5"/>
    <p:sldId id="279" r:id="rId6"/>
    <p:sldId id="280" r:id="rId7"/>
    <p:sldId id="282" r:id="rId8"/>
    <p:sldId id="283" r:id="rId9"/>
    <p:sldId id="284" r:id="rId10"/>
    <p:sldId id="285" r:id="rId11"/>
    <p:sldId id="286" r:id="rId12"/>
    <p:sldId id="287" r:id="rId13"/>
    <p:sldId id="288" r:id="rId14"/>
    <p:sldId id="290" r:id="rId15"/>
    <p:sldId id="291" r:id="rId16"/>
    <p:sldId id="292" r:id="rId17"/>
    <p:sldId id="293" r:id="rId18"/>
    <p:sldId id="294" r:id="rId19"/>
    <p:sldId id="295" r:id="rId20"/>
    <p:sldId id="275"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586"/>
    <a:srgbClr val="56697E"/>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28"/>
    <p:restoredTop sz="94674"/>
  </p:normalViewPr>
  <p:slideViewPr>
    <p:cSldViewPr snapToGrid="0">
      <p:cViewPr varScale="1">
        <p:scale>
          <a:sx n="124" d="100"/>
          <a:sy n="124" d="100"/>
        </p:scale>
        <p:origin x="10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1_Body_16Punkt">
    <p:spTree>
      <p:nvGrpSpPr>
        <p:cNvPr id="1" name=""/>
        <p:cNvGrpSpPr/>
        <p:nvPr/>
      </p:nvGrpSpPr>
      <p:grpSpPr>
        <a:xfrm>
          <a:off x="0" y="0"/>
          <a:ext cx="0" cy="0"/>
          <a:chOff x="0" y="0"/>
          <a:chExt cx="0" cy="0"/>
        </a:xfrm>
      </p:grpSpPr>
      <p:sp>
        <p:nvSpPr>
          <p:cNvPr id="1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73F672FA-5770-047E-7E8D-FAEE67023E9F}"/>
              </a:ext>
            </a:extLst>
          </p:cNvPr>
          <p:cNvSpPr txBox="1">
            <a:spLocks noGrp="1"/>
          </p:cNvSpPr>
          <p:nvPr>
            <p:ph type="title"/>
          </p:nvPr>
        </p:nvSpPr>
        <p:spPr>
          <a:xfrm>
            <a:off x="838200" y="891134"/>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lvl1pPr>
              <a:defRPr sz="1800" b="1">
                <a:solidFill>
                  <a:srgbClr val="00A586"/>
                </a:solidFill>
                <a:latin typeface="+mj-lt"/>
              </a:defRPr>
            </a:lvl1pPr>
          </a:lstStyle>
          <a:p>
            <a:endParaRPr dirty="0"/>
          </a:p>
        </p:txBody>
      </p:sp>
      <p:sp>
        <p:nvSpPr>
          <p:cNvPr id="3" name="Textebene 1…">
            <a:extLst>
              <a:ext uri="{FF2B5EF4-FFF2-40B4-BE49-F238E27FC236}">
                <a16:creationId xmlns:a16="http://schemas.microsoft.com/office/drawing/2014/main" id="{4B3111A1-6BDF-CAAF-B9B3-A1B2D5D67337}"/>
              </a:ext>
            </a:extLst>
          </p:cNvPr>
          <p:cNvSpPr txBox="1">
            <a:spLocks noGrp="1"/>
          </p:cNvSpPr>
          <p:nvPr>
            <p:ph type="body" idx="1"/>
          </p:nvPr>
        </p:nvSpPr>
        <p:spPr>
          <a:xfrm>
            <a:off x="838199" y="1867799"/>
            <a:ext cx="10515600" cy="4351338"/>
          </a:xfrm>
          <a:prstGeom prst="rect">
            <a:avLst/>
          </a:prstGeom>
        </p:spPr>
        <p:txBody>
          <a:bodyPr/>
          <a:lstStyle>
            <a:lvl1pPr>
              <a:lnSpc>
                <a:spcPct val="100000"/>
              </a:lnSpc>
              <a:defRPr sz="1800" b="0">
                <a:solidFill>
                  <a:schemeClr val="tx1"/>
                </a:solidFill>
                <a:latin typeface="+mn-lt"/>
              </a:defRPr>
            </a:lvl1pPr>
            <a:lvl2pPr>
              <a:lnSpc>
                <a:spcPct val="100000"/>
              </a:lnSpc>
              <a:defRPr sz="1800" b="0">
                <a:solidFill>
                  <a:schemeClr val="tx1"/>
                </a:solidFill>
                <a:latin typeface="+mn-lt"/>
              </a:defRPr>
            </a:lvl2pPr>
            <a:lvl3pPr>
              <a:lnSpc>
                <a:spcPct val="100000"/>
              </a:lnSpc>
              <a:defRPr sz="1800" b="0">
                <a:solidFill>
                  <a:schemeClr val="tx1"/>
                </a:solidFill>
                <a:latin typeface="+mn-lt"/>
              </a:defRPr>
            </a:lvl3pPr>
            <a:lvl4pPr>
              <a:lnSpc>
                <a:spcPct val="100000"/>
              </a:lnSpc>
              <a:defRPr sz="1800" b="0">
                <a:solidFill>
                  <a:schemeClr val="tx1"/>
                </a:solidFill>
                <a:latin typeface="+mn-lt"/>
              </a:defRPr>
            </a:lvl4pPr>
            <a:lvl5pPr>
              <a:lnSpc>
                <a:spcPct val="100000"/>
              </a:lnSpc>
              <a:defRPr sz="1800" b="0">
                <a:solidFill>
                  <a:schemeClr val="tx1"/>
                </a:solidFill>
                <a:latin typeface="+mn-lt"/>
              </a:defRPr>
            </a:lvl5pPr>
          </a:lstStyle>
          <a:p>
            <a:r>
              <a:rPr dirty="0" err="1"/>
              <a:t>Textebene</a:t>
            </a:r>
            <a:r>
              <a:rPr dirty="0"/>
              <a:t> 1</a:t>
            </a:r>
          </a:p>
          <a:p>
            <a:pPr lvl="1"/>
            <a:r>
              <a:rPr dirty="0" err="1"/>
              <a:t>Textebene</a:t>
            </a:r>
            <a:r>
              <a:rPr dirty="0"/>
              <a:t> 2</a:t>
            </a:r>
          </a:p>
          <a:p>
            <a:pPr lvl="2"/>
            <a:r>
              <a:rPr dirty="0" err="1"/>
              <a:t>Textebene</a:t>
            </a:r>
            <a:r>
              <a:rPr dirty="0"/>
              <a:t> 3</a:t>
            </a:r>
          </a:p>
          <a:p>
            <a:pPr lvl="3"/>
            <a:r>
              <a:rPr dirty="0" err="1"/>
              <a:t>Textebene</a:t>
            </a:r>
            <a:r>
              <a:rPr dirty="0"/>
              <a:t> 4</a:t>
            </a:r>
          </a:p>
          <a:p>
            <a:pPr lvl="4"/>
            <a:r>
              <a:rPr dirty="0" err="1"/>
              <a:t>Textebene</a:t>
            </a:r>
            <a:r>
              <a:rPr dirty="0"/>
              <a:t> 5</a:t>
            </a:r>
          </a:p>
        </p:txBody>
      </p:sp>
    </p:spTree>
    <p:extLst>
      <p:ext uri="{BB962C8B-B14F-4D97-AF65-F5344CB8AC3E}">
        <p14:creationId xmlns:p14="http://schemas.microsoft.com/office/powerpoint/2010/main" val="125392137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BF0FCC-DCFE-0828-0A2D-E8AAE2A824C8}"/>
              </a:ext>
            </a:extLst>
          </p:cNvPr>
          <p:cNvSpPr>
            <a:spLocks noGrp="1"/>
          </p:cNvSpPr>
          <p:nvPr>
            <p:ph type="title"/>
          </p:nvPr>
        </p:nvSpPr>
        <p:spPr>
          <a:xfrm>
            <a:off x="838200" y="1208768"/>
            <a:ext cx="10515600" cy="995915"/>
          </a:xfrm>
          <a:prstGeom prst="rect">
            <a:avLst/>
          </a:prstGeom>
        </p:spPr>
        <p:txBody>
          <a:bodyPr/>
          <a:lstStyle/>
          <a:p>
            <a:r>
              <a:rPr lang="de-DE" dirty="0"/>
              <a:t>Mastertitelformat bearbeiten</a:t>
            </a:r>
          </a:p>
        </p:txBody>
      </p:sp>
      <p:sp>
        <p:nvSpPr>
          <p:cNvPr id="3" name="Foliennummernplatzhalter 2">
            <a:extLst>
              <a:ext uri="{FF2B5EF4-FFF2-40B4-BE49-F238E27FC236}">
                <a16:creationId xmlns:a16="http://schemas.microsoft.com/office/drawing/2014/main" id="{D58F3982-DF4E-21D5-3518-4AB76BC19AE3}"/>
              </a:ext>
            </a:extLst>
          </p:cNvPr>
          <p:cNvSpPr>
            <a:spLocks noGrp="1"/>
          </p:cNvSpPr>
          <p:nvPr>
            <p:ph type="sldNum" sz="quarter" idx="10"/>
          </p:nvPr>
        </p:nvSpPr>
        <p:spPr/>
        <p:txBody>
          <a:bodyPr/>
          <a:lstStyle/>
          <a:p>
            <a:fld id="{86CB4B4D-7CA3-9044-876B-883B54F8677D}" type="slidenum">
              <a:rPr lang="de-DE" smtClean="0"/>
              <a:t>‹Nr.›</a:t>
            </a:fld>
            <a:endParaRPr lang="de-DE"/>
          </a:p>
        </p:txBody>
      </p:sp>
    </p:spTree>
    <p:extLst>
      <p:ext uri="{BB962C8B-B14F-4D97-AF65-F5344CB8AC3E}">
        <p14:creationId xmlns:p14="http://schemas.microsoft.com/office/powerpoint/2010/main" val="1160519382"/>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73" name="Textebene 1…"/>
          <p:cNvSpPr txBox="1">
            <a:spLocks noGrp="1"/>
          </p:cNvSpPr>
          <p:nvPr>
            <p:ph type="body" sz="half" idx="1"/>
          </p:nvPr>
        </p:nvSpPr>
        <p:spPr>
          <a:xfrm>
            <a:off x="5180011" y="2216506"/>
            <a:ext cx="6172203" cy="3811588"/>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Textebene 1</a:t>
            </a:r>
          </a:p>
          <a:p>
            <a:pPr lvl="1"/>
            <a:r>
              <a:t>Textebene 2</a:t>
            </a:r>
          </a:p>
          <a:p>
            <a:pPr lvl="2"/>
            <a:r>
              <a:t>Textebene 3</a:t>
            </a:r>
          </a:p>
          <a:p>
            <a:pPr lvl="3"/>
            <a:r>
              <a:t>Textebene 4</a:t>
            </a:r>
          </a:p>
          <a:p>
            <a:pPr lvl="4"/>
            <a:r>
              <a:t>Textebene 5</a:t>
            </a:r>
          </a:p>
        </p:txBody>
      </p:sp>
      <p:sp>
        <p:nvSpPr>
          <p:cNvPr id="74" name="Text Placeholder 3"/>
          <p:cNvSpPr>
            <a:spLocks noGrp="1"/>
          </p:cNvSpPr>
          <p:nvPr>
            <p:ph type="body" sz="quarter" idx="21"/>
          </p:nvPr>
        </p:nvSpPr>
        <p:spPr>
          <a:xfrm>
            <a:off x="838200" y="2216505"/>
            <a:ext cx="3932241" cy="3811588"/>
          </a:xfrm>
          <a:prstGeom prst="rect">
            <a:avLst/>
          </a:prstGeom>
        </p:spPr>
        <p:txBody>
          <a:bodyPr/>
          <a:lstStyle/>
          <a:p>
            <a:endParaRP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8E0E499B-85A6-2103-92E4-2472690E4019}"/>
              </a:ext>
            </a:extLst>
          </p:cNvPr>
          <p:cNvSpPr txBox="1">
            <a:spLocks noGrp="1"/>
          </p:cNvSpPr>
          <p:nvPr>
            <p:ph type="title"/>
          </p:nvPr>
        </p:nvSpPr>
        <p:spPr>
          <a:xfrm>
            <a:off x="838200" y="1208768"/>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eltext"/>
          <p:cNvSpPr txBox="1">
            <a:spLocks noGrp="1"/>
          </p:cNvSpPr>
          <p:nvPr>
            <p:ph type="title"/>
          </p:nvPr>
        </p:nvSpPr>
        <p:spPr>
          <a:xfrm>
            <a:off x="839787" y="457200"/>
            <a:ext cx="3932240" cy="1600200"/>
          </a:xfrm>
          <a:prstGeom prst="rect">
            <a:avLst/>
          </a:prstGeom>
        </p:spPr>
        <p:txBody>
          <a:bodyPr anchor="b"/>
          <a:lstStyle>
            <a:lvl1pPr>
              <a:defRPr sz="3200"/>
            </a:lvl1pPr>
          </a:lstStyle>
          <a:p>
            <a:r>
              <a:t>Titeltext</a:t>
            </a:r>
          </a:p>
        </p:txBody>
      </p:sp>
      <p:sp>
        <p:nvSpPr>
          <p:cNvPr id="83" name="Picture Placeholder 2"/>
          <p:cNvSpPr>
            <a:spLocks noGrp="1"/>
          </p:cNvSpPr>
          <p:nvPr>
            <p:ph type="pic" sz="half" idx="21"/>
          </p:nvPr>
        </p:nvSpPr>
        <p:spPr>
          <a:xfrm>
            <a:off x="5183187" y="987425"/>
            <a:ext cx="6172203" cy="4873625"/>
          </a:xfrm>
          <a:prstGeom prst="rect">
            <a:avLst/>
          </a:prstGeom>
        </p:spPr>
        <p:txBody>
          <a:bodyPr lIns="91439" tIns="45719" rIns="91439" bIns="45719">
            <a:noAutofit/>
          </a:bodyPr>
          <a:lstStyle/>
          <a:p>
            <a:endParaRPr/>
          </a:p>
        </p:txBody>
      </p:sp>
      <p:sp>
        <p:nvSpPr>
          <p:cNvPr id="84" name="Textebene 1…"/>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Textebene 1</a:t>
            </a:r>
          </a:p>
          <a:p>
            <a:pPr lvl="1"/>
            <a:r>
              <a:t>Textebene 2</a:t>
            </a:r>
          </a:p>
          <a:p>
            <a:pPr lvl="2"/>
            <a:r>
              <a:t>Textebene 3</a:t>
            </a:r>
          </a:p>
          <a:p>
            <a:pPr lvl="3"/>
            <a:r>
              <a:t>Textebene 4</a:t>
            </a:r>
          </a:p>
          <a:p>
            <a:pPr lvl="4"/>
            <a:r>
              <a:t>Textebene 5</a:t>
            </a:r>
          </a:p>
        </p:txBody>
      </p:sp>
      <p:sp>
        <p:nvSpPr>
          <p:cNvPr id="8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1_Body_14Punkt">
    <p:spTree>
      <p:nvGrpSpPr>
        <p:cNvPr id="1" name=""/>
        <p:cNvGrpSpPr/>
        <p:nvPr/>
      </p:nvGrpSpPr>
      <p:grpSpPr>
        <a:xfrm>
          <a:off x="0" y="0"/>
          <a:ext cx="0" cy="0"/>
          <a:chOff x="0" y="0"/>
          <a:chExt cx="0" cy="0"/>
        </a:xfrm>
      </p:grpSpPr>
      <p:sp>
        <p:nvSpPr>
          <p:cNvPr id="1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73F672FA-5770-047E-7E8D-FAEE67023E9F}"/>
              </a:ext>
            </a:extLst>
          </p:cNvPr>
          <p:cNvSpPr txBox="1">
            <a:spLocks noGrp="1"/>
          </p:cNvSpPr>
          <p:nvPr>
            <p:ph type="title"/>
          </p:nvPr>
        </p:nvSpPr>
        <p:spPr>
          <a:xfrm>
            <a:off x="838200" y="891134"/>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lvl1pPr>
              <a:defRPr sz="1800" b="1">
                <a:solidFill>
                  <a:srgbClr val="00A586"/>
                </a:solidFill>
                <a:latin typeface="+mj-lt"/>
              </a:defRPr>
            </a:lvl1pPr>
          </a:lstStyle>
          <a:p>
            <a:endParaRPr dirty="0"/>
          </a:p>
        </p:txBody>
      </p:sp>
      <p:sp>
        <p:nvSpPr>
          <p:cNvPr id="3" name="Textebene 1…">
            <a:extLst>
              <a:ext uri="{FF2B5EF4-FFF2-40B4-BE49-F238E27FC236}">
                <a16:creationId xmlns:a16="http://schemas.microsoft.com/office/drawing/2014/main" id="{4B3111A1-6BDF-CAAF-B9B3-A1B2D5D67337}"/>
              </a:ext>
            </a:extLst>
          </p:cNvPr>
          <p:cNvSpPr txBox="1">
            <a:spLocks noGrp="1"/>
          </p:cNvSpPr>
          <p:nvPr>
            <p:ph type="body" idx="1"/>
          </p:nvPr>
        </p:nvSpPr>
        <p:spPr>
          <a:xfrm>
            <a:off x="838199" y="1867799"/>
            <a:ext cx="10515600" cy="4351338"/>
          </a:xfrm>
          <a:prstGeom prst="rect">
            <a:avLst/>
          </a:prstGeom>
        </p:spPr>
        <p:txBody>
          <a:bodyPr/>
          <a:lstStyle>
            <a:lvl1pPr>
              <a:lnSpc>
                <a:spcPct val="100000"/>
              </a:lnSpc>
              <a:defRPr sz="1600" b="0">
                <a:solidFill>
                  <a:schemeClr val="tx1"/>
                </a:solidFill>
                <a:latin typeface="+mn-lt"/>
              </a:defRPr>
            </a:lvl1pPr>
            <a:lvl2pPr>
              <a:lnSpc>
                <a:spcPct val="100000"/>
              </a:lnSpc>
              <a:defRPr sz="1600" b="0">
                <a:solidFill>
                  <a:schemeClr val="tx1"/>
                </a:solidFill>
                <a:latin typeface="+mn-lt"/>
              </a:defRPr>
            </a:lvl2pPr>
            <a:lvl3pPr>
              <a:lnSpc>
                <a:spcPct val="100000"/>
              </a:lnSpc>
              <a:defRPr sz="1600" b="0">
                <a:solidFill>
                  <a:schemeClr val="tx1"/>
                </a:solidFill>
                <a:latin typeface="+mn-lt"/>
              </a:defRPr>
            </a:lvl3pPr>
            <a:lvl4pPr>
              <a:lnSpc>
                <a:spcPct val="100000"/>
              </a:lnSpc>
              <a:defRPr sz="1600" b="0">
                <a:solidFill>
                  <a:schemeClr val="tx1"/>
                </a:solidFill>
                <a:latin typeface="+mn-lt"/>
              </a:defRPr>
            </a:lvl4pPr>
            <a:lvl5pPr>
              <a:lnSpc>
                <a:spcPct val="100000"/>
              </a:lnSpc>
              <a:defRPr sz="1600" b="0">
                <a:solidFill>
                  <a:schemeClr val="tx1"/>
                </a:solidFill>
                <a:latin typeface="+mn-lt"/>
              </a:defRPr>
            </a:lvl5pPr>
          </a:lstStyle>
          <a:p>
            <a:r>
              <a:rPr dirty="0" err="1"/>
              <a:t>Textebene</a:t>
            </a:r>
            <a:r>
              <a:rPr dirty="0"/>
              <a:t> 1</a:t>
            </a:r>
          </a:p>
          <a:p>
            <a:pPr lvl="1"/>
            <a:r>
              <a:rPr dirty="0" err="1"/>
              <a:t>Textebene</a:t>
            </a:r>
            <a:r>
              <a:rPr dirty="0"/>
              <a:t> 2</a:t>
            </a:r>
          </a:p>
          <a:p>
            <a:pPr lvl="2"/>
            <a:r>
              <a:rPr dirty="0" err="1"/>
              <a:t>Textebene</a:t>
            </a:r>
            <a:r>
              <a:rPr dirty="0"/>
              <a:t> 3</a:t>
            </a:r>
          </a:p>
          <a:p>
            <a:pPr lvl="3"/>
            <a:r>
              <a:rPr dirty="0" err="1"/>
              <a:t>Textebene</a:t>
            </a:r>
            <a:r>
              <a:rPr dirty="0"/>
              <a:t> 4</a:t>
            </a:r>
          </a:p>
          <a:p>
            <a:pPr lvl="4"/>
            <a:r>
              <a:rPr dirty="0" err="1"/>
              <a:t>Textebene</a:t>
            </a:r>
            <a:r>
              <a:rPr dirty="0"/>
              <a:t> 5</a:t>
            </a:r>
          </a:p>
        </p:txBody>
      </p:sp>
    </p:spTree>
    <p:extLst>
      <p:ext uri="{BB962C8B-B14F-4D97-AF65-F5344CB8AC3E}">
        <p14:creationId xmlns:p14="http://schemas.microsoft.com/office/powerpoint/2010/main" val="292563066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H2_Body_16Punkt">
    <p:spTree>
      <p:nvGrpSpPr>
        <p:cNvPr id="1" name=""/>
        <p:cNvGrpSpPr/>
        <p:nvPr/>
      </p:nvGrpSpPr>
      <p:grpSpPr>
        <a:xfrm>
          <a:off x="0" y="0"/>
          <a:ext cx="0" cy="0"/>
          <a:chOff x="0" y="0"/>
          <a:chExt cx="0" cy="0"/>
        </a:xfrm>
      </p:grpSpPr>
      <p:sp>
        <p:nvSpPr>
          <p:cNvPr id="1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73F672FA-5770-047E-7E8D-FAEE67023E9F}"/>
              </a:ext>
            </a:extLst>
          </p:cNvPr>
          <p:cNvSpPr txBox="1">
            <a:spLocks noGrp="1"/>
          </p:cNvSpPr>
          <p:nvPr>
            <p:ph type="title" hasCustomPrompt="1"/>
          </p:nvPr>
        </p:nvSpPr>
        <p:spPr>
          <a:xfrm>
            <a:off x="838200" y="891134"/>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lvl1pPr>
              <a:defRPr sz="1800" b="1">
                <a:solidFill>
                  <a:srgbClr val="00A586"/>
                </a:solidFill>
                <a:latin typeface="+mj-lt"/>
              </a:defRPr>
            </a:lvl1pPr>
          </a:lstStyle>
          <a:p>
            <a:pPr hangingPunct="1">
              <a:defRPr sz="2800">
                <a:latin typeface="Arial"/>
                <a:ea typeface="Arial"/>
                <a:cs typeface="Arial"/>
                <a:sym typeface="Arial"/>
              </a:defRPr>
            </a:pPr>
            <a:br>
              <a:rPr lang="de-DE" sz="1600" dirty="0">
                <a:solidFill>
                  <a:srgbClr val="56697E"/>
                </a:solidFill>
                <a:latin typeface="Arial"/>
                <a:ea typeface="Arial"/>
                <a:cs typeface="Arial"/>
                <a:sym typeface="Arial"/>
              </a:rPr>
            </a:br>
            <a:endParaRPr lang="de-DE" sz="1800" dirty="0">
              <a:solidFill>
                <a:srgbClr val="56697E"/>
              </a:solidFill>
              <a:latin typeface="Arial"/>
              <a:ea typeface="Arial"/>
              <a:cs typeface="Arial"/>
              <a:sym typeface="Arial"/>
            </a:endParaRPr>
          </a:p>
        </p:txBody>
      </p:sp>
      <p:sp>
        <p:nvSpPr>
          <p:cNvPr id="3" name="Textebene 1…">
            <a:extLst>
              <a:ext uri="{FF2B5EF4-FFF2-40B4-BE49-F238E27FC236}">
                <a16:creationId xmlns:a16="http://schemas.microsoft.com/office/drawing/2014/main" id="{4B3111A1-6BDF-CAAF-B9B3-A1B2D5D67337}"/>
              </a:ext>
            </a:extLst>
          </p:cNvPr>
          <p:cNvSpPr txBox="1">
            <a:spLocks noGrp="1"/>
          </p:cNvSpPr>
          <p:nvPr>
            <p:ph type="body" idx="1"/>
          </p:nvPr>
        </p:nvSpPr>
        <p:spPr>
          <a:xfrm>
            <a:off x="838199" y="1887049"/>
            <a:ext cx="10515600" cy="4351338"/>
          </a:xfrm>
          <a:prstGeom prst="rect">
            <a:avLst/>
          </a:prstGeom>
        </p:spPr>
        <p:txBody>
          <a:bodyPr/>
          <a:lstStyle>
            <a:lvl1pPr>
              <a:defRPr sz="1600" b="0"/>
            </a:lvl1pPr>
            <a:lvl2pPr>
              <a:defRPr sz="1600" b="0"/>
            </a:lvl2pPr>
            <a:lvl3pPr>
              <a:defRPr sz="1600" b="0"/>
            </a:lvl3pPr>
            <a:lvl4pPr>
              <a:defRPr sz="1600" b="0"/>
            </a:lvl4pPr>
            <a:lvl5pPr>
              <a:defRPr sz="1600" b="0"/>
            </a:lvl5pPr>
          </a:lstStyle>
          <a:p>
            <a:r>
              <a:rPr dirty="0" err="1"/>
              <a:t>Textebene</a:t>
            </a:r>
            <a:r>
              <a:rPr dirty="0"/>
              <a:t> 1</a:t>
            </a:r>
          </a:p>
          <a:p>
            <a:pPr lvl="1"/>
            <a:r>
              <a:rPr dirty="0" err="1"/>
              <a:t>Textebene</a:t>
            </a:r>
            <a:r>
              <a:rPr dirty="0"/>
              <a:t> 2</a:t>
            </a:r>
          </a:p>
          <a:p>
            <a:pPr lvl="2"/>
            <a:r>
              <a:rPr dirty="0" err="1"/>
              <a:t>Textebene</a:t>
            </a:r>
            <a:r>
              <a:rPr dirty="0"/>
              <a:t> 3</a:t>
            </a:r>
          </a:p>
          <a:p>
            <a:pPr lvl="3"/>
            <a:r>
              <a:rPr dirty="0" err="1"/>
              <a:t>Textebene</a:t>
            </a:r>
            <a:r>
              <a:rPr dirty="0"/>
              <a:t> 4</a:t>
            </a:r>
          </a:p>
          <a:p>
            <a:pPr lvl="4"/>
            <a:r>
              <a:rPr dirty="0" err="1"/>
              <a:t>Textebene</a:t>
            </a:r>
            <a:r>
              <a:rPr dirty="0"/>
              <a:t> 5</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2_Body_14Punkt">
    <p:spTree>
      <p:nvGrpSpPr>
        <p:cNvPr id="1" name=""/>
        <p:cNvGrpSpPr/>
        <p:nvPr/>
      </p:nvGrpSpPr>
      <p:grpSpPr>
        <a:xfrm>
          <a:off x="0" y="0"/>
          <a:ext cx="0" cy="0"/>
          <a:chOff x="0" y="0"/>
          <a:chExt cx="0" cy="0"/>
        </a:xfrm>
      </p:grpSpPr>
      <p:sp>
        <p:nvSpPr>
          <p:cNvPr id="1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73F672FA-5770-047E-7E8D-FAEE67023E9F}"/>
              </a:ext>
            </a:extLst>
          </p:cNvPr>
          <p:cNvSpPr txBox="1">
            <a:spLocks noGrp="1"/>
          </p:cNvSpPr>
          <p:nvPr>
            <p:ph type="title" hasCustomPrompt="1"/>
          </p:nvPr>
        </p:nvSpPr>
        <p:spPr>
          <a:xfrm>
            <a:off x="838200" y="891134"/>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lvl1pPr>
              <a:defRPr sz="1800" b="1">
                <a:solidFill>
                  <a:srgbClr val="00A586"/>
                </a:solidFill>
                <a:latin typeface="+mj-lt"/>
              </a:defRPr>
            </a:lvl1pPr>
          </a:lstStyle>
          <a:p>
            <a:pPr hangingPunct="1">
              <a:defRPr sz="2800">
                <a:latin typeface="Arial"/>
                <a:ea typeface="Arial"/>
                <a:cs typeface="Arial"/>
                <a:sym typeface="Arial"/>
              </a:defRPr>
            </a:pPr>
            <a:br>
              <a:rPr lang="de-DE" sz="1600" dirty="0">
                <a:solidFill>
                  <a:srgbClr val="56697E"/>
                </a:solidFill>
                <a:latin typeface="Arial"/>
                <a:ea typeface="Arial"/>
                <a:cs typeface="Arial"/>
                <a:sym typeface="Arial"/>
              </a:rPr>
            </a:br>
            <a:endParaRPr lang="de-DE" sz="1800" dirty="0">
              <a:solidFill>
                <a:srgbClr val="56697E"/>
              </a:solidFill>
              <a:latin typeface="Arial"/>
              <a:ea typeface="Arial"/>
              <a:cs typeface="Arial"/>
              <a:sym typeface="Arial"/>
            </a:endParaRPr>
          </a:p>
        </p:txBody>
      </p:sp>
      <p:sp>
        <p:nvSpPr>
          <p:cNvPr id="3" name="Textebene 1…">
            <a:extLst>
              <a:ext uri="{FF2B5EF4-FFF2-40B4-BE49-F238E27FC236}">
                <a16:creationId xmlns:a16="http://schemas.microsoft.com/office/drawing/2014/main" id="{4B3111A1-6BDF-CAAF-B9B3-A1B2D5D67337}"/>
              </a:ext>
            </a:extLst>
          </p:cNvPr>
          <p:cNvSpPr txBox="1">
            <a:spLocks noGrp="1"/>
          </p:cNvSpPr>
          <p:nvPr>
            <p:ph type="body" idx="1"/>
          </p:nvPr>
        </p:nvSpPr>
        <p:spPr>
          <a:xfrm>
            <a:off x="838199" y="1887049"/>
            <a:ext cx="10515600" cy="4351338"/>
          </a:xfrm>
          <a:prstGeom prst="rect">
            <a:avLst/>
          </a:prstGeom>
        </p:spPr>
        <p:txBody>
          <a:bodyPr/>
          <a:lstStyle>
            <a:lvl1pPr>
              <a:defRPr sz="1400" b="0"/>
            </a:lvl1pPr>
            <a:lvl2pPr>
              <a:defRPr sz="1400" b="0"/>
            </a:lvl2pPr>
            <a:lvl3pPr>
              <a:defRPr sz="1400" b="0"/>
            </a:lvl3pPr>
            <a:lvl4pPr>
              <a:defRPr sz="1400" b="0"/>
            </a:lvl4pPr>
            <a:lvl5pPr>
              <a:defRPr sz="1400" b="0"/>
            </a:lvl5pPr>
          </a:lstStyle>
          <a:p>
            <a:r>
              <a:rPr dirty="0" err="1"/>
              <a:t>Textebene</a:t>
            </a:r>
            <a:r>
              <a:rPr dirty="0"/>
              <a:t> 1</a:t>
            </a:r>
          </a:p>
          <a:p>
            <a:pPr lvl="1"/>
            <a:r>
              <a:rPr dirty="0" err="1"/>
              <a:t>Textebene</a:t>
            </a:r>
            <a:r>
              <a:rPr dirty="0"/>
              <a:t> 2</a:t>
            </a:r>
          </a:p>
          <a:p>
            <a:pPr lvl="2"/>
            <a:r>
              <a:rPr dirty="0" err="1"/>
              <a:t>Textebene</a:t>
            </a:r>
            <a:r>
              <a:rPr dirty="0"/>
              <a:t> 3</a:t>
            </a:r>
          </a:p>
          <a:p>
            <a:pPr lvl="3"/>
            <a:r>
              <a:rPr dirty="0" err="1"/>
              <a:t>Textebene</a:t>
            </a:r>
            <a:r>
              <a:rPr dirty="0"/>
              <a:t> 4</a:t>
            </a:r>
          </a:p>
          <a:p>
            <a:pPr lvl="4"/>
            <a:r>
              <a:rPr dirty="0" err="1"/>
              <a:t>Textebene</a:t>
            </a:r>
            <a:r>
              <a:rPr dirty="0"/>
              <a:t> 5</a:t>
            </a:r>
          </a:p>
        </p:txBody>
      </p:sp>
    </p:spTree>
    <p:extLst>
      <p:ext uri="{BB962C8B-B14F-4D97-AF65-F5344CB8AC3E}">
        <p14:creationId xmlns:p14="http://schemas.microsoft.com/office/powerpoint/2010/main" val="350576895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Die Linke in der EU">
    <p:spTree>
      <p:nvGrpSpPr>
        <p:cNvPr id="1" name=""/>
        <p:cNvGrpSpPr/>
        <p:nvPr/>
      </p:nvGrpSpPr>
      <p:grpSpPr>
        <a:xfrm>
          <a:off x="0" y="0"/>
          <a:ext cx="0" cy="0"/>
          <a:chOff x="0" y="0"/>
          <a:chExt cx="0" cy="0"/>
        </a:xfrm>
      </p:grpSpPr>
      <p:sp>
        <p:nvSpPr>
          <p:cNvPr id="21" name="Textebene 1…"/>
          <p:cNvSpPr txBox="1">
            <a:spLocks noGrp="1"/>
          </p:cNvSpPr>
          <p:nvPr>
            <p:ph type="body" idx="1" hasCustomPrompt="1"/>
          </p:nvPr>
        </p:nvSpPr>
        <p:spPr>
          <a:xfrm>
            <a:off x="838199" y="2160000"/>
            <a:ext cx="10515600" cy="4351338"/>
          </a:xfrm>
          <a:prstGeom prst="rect">
            <a:avLst/>
          </a:prstGeom>
        </p:spPr>
        <p:txBody>
          <a:bodyPr>
            <a:noAutofit/>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229C1D18-739E-66F1-013F-EF278D719873}"/>
              </a:ext>
            </a:extLst>
          </p:cNvPr>
          <p:cNvSpPr txBox="1">
            <a:spLocks noGrp="1"/>
          </p:cNvSpPr>
          <p:nvPr>
            <p:ph type="title"/>
          </p:nvPr>
        </p:nvSpPr>
        <p:spPr>
          <a:xfrm>
            <a:off x="838200" y="1271645"/>
            <a:ext cx="10515600" cy="6183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t" anchorCtr="0">
            <a:noAutofit/>
          </a:bodyPr>
          <a:lstStyle/>
          <a:p>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30" name="Textebene 1…"/>
          <p:cNvSpPr txBox="1">
            <a:spLocks noGrp="1"/>
          </p:cNvSpPr>
          <p:nvPr>
            <p:ph type="body" sz="quarter" idx="1"/>
          </p:nvPr>
        </p:nvSpPr>
        <p:spPr>
          <a:xfrm>
            <a:off x="831850" y="2233656"/>
            <a:ext cx="10515600" cy="6266667"/>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2937BF80-8E3C-173B-11A3-BEEFC95A4AF3}"/>
              </a:ext>
            </a:extLst>
          </p:cNvPr>
          <p:cNvSpPr txBox="1">
            <a:spLocks noGrp="1"/>
          </p:cNvSpPr>
          <p:nvPr>
            <p:ph type="title"/>
          </p:nvPr>
        </p:nvSpPr>
        <p:spPr>
          <a:xfrm>
            <a:off x="838200" y="1208768"/>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9" name="Textebene 1…"/>
          <p:cNvSpPr txBox="1">
            <a:spLocks noGrp="1"/>
          </p:cNvSpPr>
          <p:nvPr>
            <p:ph type="body" sz="half" idx="1"/>
          </p:nvPr>
        </p:nvSpPr>
        <p:spPr>
          <a:xfrm>
            <a:off x="838200" y="2230653"/>
            <a:ext cx="5181600" cy="3596147"/>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3F50F293-7B12-533A-1FC0-F315BB830F58}"/>
              </a:ext>
            </a:extLst>
          </p:cNvPr>
          <p:cNvSpPr txBox="1">
            <a:spLocks noGrp="1"/>
          </p:cNvSpPr>
          <p:nvPr>
            <p:ph type="title"/>
          </p:nvPr>
        </p:nvSpPr>
        <p:spPr>
          <a:xfrm>
            <a:off x="838200" y="1208768"/>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49" name="Text Placeholder 4"/>
          <p:cNvSpPr>
            <a:spLocks noGrp="1"/>
          </p:cNvSpPr>
          <p:nvPr>
            <p:ph type="body" sz="quarter" idx="21"/>
          </p:nvPr>
        </p:nvSpPr>
        <p:spPr>
          <a:xfrm>
            <a:off x="6170612" y="2605086"/>
            <a:ext cx="5183188" cy="823914"/>
          </a:xfrm>
          <a:prstGeom prst="rect">
            <a:avLst/>
          </a:prstGeom>
        </p:spPr>
        <p:txBody>
          <a:bodyPr anchor="b"/>
          <a:lstStyle/>
          <a:p>
            <a:endParaRPr dirty="0"/>
          </a:p>
        </p:txBody>
      </p:sp>
      <p:sp>
        <p:nvSpPr>
          <p:cNvPr id="5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F0F15438-67B8-0EB0-75C4-FFB91388B937}"/>
              </a:ext>
            </a:extLst>
          </p:cNvPr>
          <p:cNvSpPr txBox="1">
            <a:spLocks noGrp="1"/>
          </p:cNvSpPr>
          <p:nvPr>
            <p:ph type="title"/>
          </p:nvPr>
        </p:nvSpPr>
        <p:spPr>
          <a:xfrm>
            <a:off x="838200" y="1208768"/>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endParaRPr dirty="0"/>
          </a:p>
        </p:txBody>
      </p:sp>
      <p:sp>
        <p:nvSpPr>
          <p:cNvPr id="3" name="Text Placeholder 4">
            <a:extLst>
              <a:ext uri="{FF2B5EF4-FFF2-40B4-BE49-F238E27FC236}">
                <a16:creationId xmlns:a16="http://schemas.microsoft.com/office/drawing/2014/main" id="{B1FB1CB3-8B36-BE5E-1A53-B4E045BC12AB}"/>
              </a:ext>
            </a:extLst>
          </p:cNvPr>
          <p:cNvSpPr>
            <a:spLocks noGrp="1"/>
          </p:cNvSpPr>
          <p:nvPr>
            <p:ph type="body" sz="quarter" idx="22"/>
          </p:nvPr>
        </p:nvSpPr>
        <p:spPr>
          <a:xfrm>
            <a:off x="839660" y="2605086"/>
            <a:ext cx="5183188" cy="823914"/>
          </a:xfrm>
          <a:prstGeom prst="rect">
            <a:avLst/>
          </a:prstGeom>
        </p:spPr>
        <p:txBody>
          <a:bodyPr anchor="b"/>
          <a:lstStyle/>
          <a:p>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
        <p:nvSpPr>
          <p:cNvPr id="2" name="Titeltext">
            <a:extLst>
              <a:ext uri="{FF2B5EF4-FFF2-40B4-BE49-F238E27FC236}">
                <a16:creationId xmlns:a16="http://schemas.microsoft.com/office/drawing/2014/main" id="{94255079-B019-6127-F8DB-870538303CDA}"/>
              </a:ext>
            </a:extLst>
          </p:cNvPr>
          <p:cNvSpPr txBox="1">
            <a:spLocks noGrp="1"/>
          </p:cNvSpPr>
          <p:nvPr>
            <p:ph type="title"/>
          </p:nvPr>
        </p:nvSpPr>
        <p:spPr>
          <a:xfrm>
            <a:off x="838200" y="1208768"/>
            <a:ext cx="10515600" cy="995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838200" y="880532"/>
            <a:ext cx="10515600" cy="7482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endParaRPr lang="de-DE" dirty="0"/>
          </a:p>
        </p:txBody>
      </p:sp>
      <p:sp>
        <p:nvSpPr>
          <p:cNvPr id="4" name="Foliennumm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‹Nr.›</a:t>
            </a:fld>
            <a:endParaRPr/>
          </a:p>
        </p:txBody>
      </p:sp>
      <p:sp>
        <p:nvSpPr>
          <p:cNvPr id="9" name="Titeltext">
            <a:extLst>
              <a:ext uri="{FF2B5EF4-FFF2-40B4-BE49-F238E27FC236}">
                <a16:creationId xmlns:a16="http://schemas.microsoft.com/office/drawing/2014/main" id="{EE44D817-BA0D-C106-BDC6-1910E47BA18E}"/>
              </a:ext>
            </a:extLst>
          </p:cNvPr>
          <p:cNvSpPr txBox="1">
            <a:spLocks/>
          </p:cNvSpPr>
          <p:nvPr userDrawn="1"/>
        </p:nvSpPr>
        <p:spPr>
          <a:xfrm>
            <a:off x="838200" y="1628777"/>
            <a:ext cx="10515600" cy="45025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1800" b="0" i="0" u="none" strike="noStrike" cap="none" spc="0" baseline="0">
                <a:solidFill>
                  <a:srgbClr val="56697E"/>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hangingPunct="1"/>
            <a:endParaRPr lang="de-DE" dirty="0"/>
          </a:p>
        </p:txBody>
      </p:sp>
      <p:sp>
        <p:nvSpPr>
          <p:cNvPr id="12" name="Titeltext">
            <a:extLst>
              <a:ext uri="{FF2B5EF4-FFF2-40B4-BE49-F238E27FC236}">
                <a16:creationId xmlns:a16="http://schemas.microsoft.com/office/drawing/2014/main" id="{116A73A7-F2C9-4FDB-1C39-CDBA26554B2B}"/>
              </a:ext>
            </a:extLst>
          </p:cNvPr>
          <p:cNvSpPr txBox="1">
            <a:spLocks/>
          </p:cNvSpPr>
          <p:nvPr userDrawn="1"/>
        </p:nvSpPr>
        <p:spPr>
          <a:xfrm>
            <a:off x="838200" y="1644287"/>
            <a:ext cx="10515600" cy="45736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1800" b="0" i="0" u="none" strike="noStrike" cap="none" spc="0" baseline="0">
                <a:solidFill>
                  <a:srgbClr val="56697E"/>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hangingPunct="1"/>
            <a:endParaRPr lang="de-DE" b="0" dirty="0">
              <a:solidFill>
                <a:schemeClr val="tx1"/>
              </a:solidFill>
            </a:endParaRPr>
          </a:p>
        </p:txBody>
      </p:sp>
      <p:pic>
        <p:nvPicPr>
          <p:cNvPr id="6" name="Grafik 5">
            <a:extLst>
              <a:ext uri="{FF2B5EF4-FFF2-40B4-BE49-F238E27FC236}">
                <a16:creationId xmlns:a16="http://schemas.microsoft.com/office/drawing/2014/main" id="{7872C515-62EB-75A7-0CEA-93B343844E0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897467"/>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49" r:id="rId3"/>
    <p:sldLayoutId id="2147483661" r:id="rId4"/>
    <p:sldLayoutId id="2147483650" r:id="rId5"/>
    <p:sldLayoutId id="2147483651" r:id="rId6"/>
    <p:sldLayoutId id="2147483652" r:id="rId7"/>
    <p:sldLayoutId id="2147483653" r:id="rId8"/>
    <p:sldLayoutId id="2147483654" r:id="rId9"/>
    <p:sldLayoutId id="2147483658" r:id="rId10"/>
    <p:sldLayoutId id="2147483656" r:id="rId11"/>
    <p:sldLayoutId id="2147483657" r:id="rId12"/>
  </p:sldLayoutIdLst>
  <p:transition spd="med"/>
  <p:txStyles>
    <p:titleStyle>
      <a:lvl1pPr marL="0" marR="0" indent="0" algn="l" defTabSz="914400" rtl="0" latinLnBrk="0">
        <a:lnSpc>
          <a:spcPct val="90000"/>
        </a:lnSpc>
        <a:spcBef>
          <a:spcPts val="0"/>
        </a:spcBef>
        <a:spcAft>
          <a:spcPts val="0"/>
        </a:spcAft>
        <a:buClrTx/>
        <a:buSzTx/>
        <a:buFontTx/>
        <a:buNone/>
        <a:tabLst/>
        <a:defRPr sz="1800" b="1" i="0" u="none" strike="noStrike" cap="none" spc="0" baseline="0">
          <a:solidFill>
            <a:srgbClr val="56697E"/>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a:extLst>
              <a:ext uri="{FF2B5EF4-FFF2-40B4-BE49-F238E27FC236}">
                <a16:creationId xmlns:a16="http://schemas.microsoft.com/office/drawing/2014/main" id="{559F9068-684B-A664-BF49-4A972582BF47}"/>
              </a:ext>
            </a:extLst>
          </p:cNvPr>
          <p:cNvSpPr/>
          <p:nvPr/>
        </p:nvSpPr>
        <p:spPr>
          <a:xfrm>
            <a:off x="0" y="-1"/>
            <a:ext cx="12191999" cy="6857999"/>
          </a:xfrm>
          <a:prstGeom prst="rect">
            <a:avLst/>
          </a:prstGeom>
          <a:solidFill>
            <a:srgbClr val="FFFFFF"/>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de-DE" sz="1800" b="0" i="0" u="none" strike="noStrike" cap="none" spc="0" normalizeH="0" baseline="0">
              <a:ln>
                <a:noFill/>
              </a:ln>
              <a:solidFill>
                <a:srgbClr val="000000"/>
              </a:solidFill>
              <a:effectLst/>
              <a:uFillTx/>
              <a:latin typeface="+mj-lt"/>
              <a:ea typeface="+mj-ea"/>
              <a:cs typeface="+mj-cs"/>
              <a:sym typeface="Calibri"/>
            </a:endParaRPr>
          </a:p>
        </p:txBody>
      </p:sp>
      <p:pic>
        <p:nvPicPr>
          <p:cNvPr id="18" name="Grafik 17">
            <a:extLst>
              <a:ext uri="{FF2B5EF4-FFF2-40B4-BE49-F238E27FC236}">
                <a16:creationId xmlns:a16="http://schemas.microsoft.com/office/drawing/2014/main" id="{5FC73582-A5C6-B25D-B138-79906A0349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7999"/>
          </a:xfrm>
          <a:prstGeom prst="rect">
            <a:avLst/>
          </a:prstGeom>
        </p:spPr>
      </p:pic>
      <p:sp>
        <p:nvSpPr>
          <p:cNvPr id="2" name="Textfeld 1">
            <a:extLst>
              <a:ext uri="{FF2B5EF4-FFF2-40B4-BE49-F238E27FC236}">
                <a16:creationId xmlns:a16="http://schemas.microsoft.com/office/drawing/2014/main" id="{4B14388F-E4D9-4414-D134-401B1F850E44}"/>
              </a:ext>
            </a:extLst>
          </p:cNvPr>
          <p:cNvSpPr txBox="1"/>
          <p:nvPr/>
        </p:nvSpPr>
        <p:spPr>
          <a:xfrm>
            <a:off x="3590088" y="3774277"/>
            <a:ext cx="7417943" cy="15696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de-DE" sz="3200" b="1" dirty="0">
                <a:solidFill>
                  <a:schemeClr val="bg1"/>
                </a:solidFill>
                <a:effectLst/>
              </a:rPr>
              <a:t>HANDREICHUNG </a:t>
            </a:r>
          </a:p>
          <a:p>
            <a:r>
              <a:rPr lang="de-DE" sz="3200" b="1" dirty="0">
                <a:solidFill>
                  <a:schemeClr val="bg1"/>
                </a:solidFill>
                <a:effectLst/>
              </a:rPr>
              <a:t>FÜR KOMMUNEN AUS EUROPA-POLITISCHER PERSPEKTIVE</a:t>
            </a:r>
          </a:p>
        </p:txBody>
      </p:sp>
      <p:sp>
        <p:nvSpPr>
          <p:cNvPr id="3" name="Textfeld 2">
            <a:extLst>
              <a:ext uri="{FF2B5EF4-FFF2-40B4-BE49-F238E27FC236}">
                <a16:creationId xmlns:a16="http://schemas.microsoft.com/office/drawing/2014/main" id="{57A4A6FC-3F12-A4A9-7A27-531F492BB08C}"/>
              </a:ext>
            </a:extLst>
          </p:cNvPr>
          <p:cNvSpPr txBox="1"/>
          <p:nvPr/>
        </p:nvSpPr>
        <p:spPr>
          <a:xfrm>
            <a:off x="3600362" y="5423950"/>
            <a:ext cx="7417943" cy="830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de-DE" sz="1600" dirty="0">
                <a:solidFill>
                  <a:schemeClr val="bg1"/>
                </a:solidFill>
                <a:effectLst/>
                <a:latin typeface="+mn-lt"/>
              </a:rPr>
              <a:t>vorgestellt von</a:t>
            </a:r>
          </a:p>
          <a:p>
            <a:r>
              <a:rPr lang="de-DE" sz="1600" dirty="0">
                <a:solidFill>
                  <a:schemeClr val="bg1"/>
                </a:solidFill>
                <a:effectLst/>
                <a:latin typeface="+mn-lt"/>
              </a:rPr>
              <a:t>Konstanze Kriese, Mitarbeiterin der Europaabgeordneten Martina Michels –</a:t>
            </a:r>
          </a:p>
          <a:p>
            <a:r>
              <a:rPr lang="de-DE" sz="1600" dirty="0" err="1">
                <a:solidFill>
                  <a:schemeClr val="bg1"/>
                </a:solidFill>
                <a:effectLst/>
                <a:latin typeface="+mn-lt"/>
              </a:rPr>
              <a:t>konstanze.kriese@europarl.europa.eu</a:t>
            </a:r>
            <a:r>
              <a:rPr lang="de-DE" sz="1600" dirty="0">
                <a:solidFill>
                  <a:schemeClr val="bg1"/>
                </a:solidFill>
                <a:effectLst/>
                <a:latin typeface="+mn-lt"/>
              </a:rPr>
              <a:t> – Stand September 2023</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sz="1800" dirty="0">
                <a:solidFill>
                  <a:srgbClr val="56697E"/>
                </a:solidFill>
              </a:rPr>
              <a:t>II. Bekämpfung von Kinderarmut – Faktenlage</a:t>
            </a:r>
            <a:endParaRPr lang="de-DE" dirty="0">
              <a:solidFill>
                <a:srgbClr val="56697E"/>
              </a:solidFill>
            </a:endParaRP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marL="0" indent="0" defTabSz="804672">
              <a:lnSpc>
                <a:spcPct val="108000"/>
              </a:lnSpc>
              <a:spcBef>
                <a:spcPts val="800"/>
              </a:spcBef>
              <a:buSzTx/>
              <a:buNone/>
              <a:defRPr sz="1800" b="1">
                <a:latin typeface="Arial"/>
                <a:ea typeface="Arial"/>
                <a:cs typeface="Arial"/>
                <a:sym typeface="Arial"/>
              </a:defRPr>
            </a:pPr>
            <a:r>
              <a:rPr lang="de-DE" sz="1600" dirty="0"/>
              <a:t>Faktenlage </a:t>
            </a:r>
          </a:p>
          <a:p>
            <a:pPr marL="201168" indent="-201168" defTabSz="804672">
              <a:lnSpc>
                <a:spcPct val="108000"/>
              </a:lnSpc>
              <a:spcBef>
                <a:spcPts val="800"/>
              </a:spcBef>
              <a:defRPr sz="1800">
                <a:latin typeface="Arial"/>
                <a:ea typeface="Arial"/>
                <a:cs typeface="Arial"/>
                <a:sym typeface="Arial"/>
              </a:defRPr>
            </a:pPr>
            <a:r>
              <a:rPr lang="de-DE" sz="1600" dirty="0"/>
              <a:t>EU 2019: 22,2 % der Kinder von Armut betroffen/von sozialer Ausgrenzung bedroht. </a:t>
            </a:r>
          </a:p>
          <a:p>
            <a:pPr marL="0" indent="0" defTabSz="804672">
              <a:lnSpc>
                <a:spcPct val="108000"/>
              </a:lnSpc>
              <a:spcBef>
                <a:spcPts val="800"/>
              </a:spcBef>
              <a:buSzTx/>
              <a:buNone/>
              <a:defRPr sz="1800">
                <a:latin typeface="Arial"/>
                <a:ea typeface="Arial"/>
                <a:cs typeface="Arial"/>
                <a:sym typeface="Arial"/>
              </a:defRPr>
            </a:pPr>
            <a:r>
              <a:rPr lang="de-DE" sz="1600" dirty="0"/>
              <a:t>   EU 2021: 24,4 % (19,6 Millionen Kinder) </a:t>
            </a:r>
          </a:p>
          <a:p>
            <a:pPr marL="201168" indent="-201168" defTabSz="804672">
              <a:lnSpc>
                <a:spcPct val="108000"/>
              </a:lnSpc>
              <a:spcBef>
                <a:spcPts val="800"/>
              </a:spcBef>
              <a:defRPr sz="1800">
                <a:latin typeface="Arial"/>
                <a:ea typeface="Arial"/>
                <a:cs typeface="Arial"/>
                <a:sym typeface="Arial"/>
              </a:defRPr>
            </a:pPr>
            <a:r>
              <a:rPr lang="de-DE" sz="1600" dirty="0"/>
              <a:t>Höchstes Armutsrisiko 2021: </a:t>
            </a:r>
          </a:p>
          <a:p>
            <a:pPr marL="0" indent="0" defTabSz="804672">
              <a:lnSpc>
                <a:spcPct val="108000"/>
              </a:lnSpc>
              <a:spcBef>
                <a:spcPts val="800"/>
              </a:spcBef>
              <a:buSzTx/>
              <a:buNone/>
              <a:defRPr sz="1800">
                <a:latin typeface="Arial"/>
                <a:ea typeface="Arial"/>
                <a:cs typeface="Arial"/>
                <a:sym typeface="Arial"/>
              </a:defRPr>
            </a:pPr>
            <a:r>
              <a:rPr lang="de-DE" sz="1600" dirty="0"/>
              <a:t>	Rumänien mit 41,5 % und Spanien mit 33,4 %, </a:t>
            </a:r>
          </a:p>
          <a:p>
            <a:pPr marL="0" indent="0" defTabSz="804672">
              <a:lnSpc>
                <a:spcPct val="108000"/>
              </a:lnSpc>
              <a:spcBef>
                <a:spcPts val="800"/>
              </a:spcBef>
              <a:buSzTx/>
              <a:buNone/>
              <a:defRPr sz="1800">
                <a:latin typeface="Arial"/>
                <a:ea typeface="Arial"/>
                <a:cs typeface="Arial"/>
                <a:sym typeface="Arial"/>
              </a:defRPr>
            </a:pPr>
            <a:r>
              <a:rPr lang="de-DE" sz="1600" dirty="0"/>
              <a:t>	Deutschland mit 23,5 % leicht unter dem europäischen Durchschnitt,</a:t>
            </a:r>
          </a:p>
          <a:p>
            <a:pPr marL="0" indent="0" defTabSz="804672">
              <a:lnSpc>
                <a:spcPct val="108000"/>
              </a:lnSpc>
              <a:spcBef>
                <a:spcPts val="800"/>
              </a:spcBef>
              <a:buSzTx/>
              <a:buNone/>
              <a:defRPr sz="1800">
                <a:latin typeface="Arial"/>
                <a:ea typeface="Arial"/>
                <a:cs typeface="Arial"/>
                <a:sym typeface="Arial"/>
              </a:defRPr>
            </a:pPr>
            <a:r>
              <a:rPr lang="de-DE" sz="1600" dirty="0"/>
              <a:t>	niedrigstes Armutsrisiko für Kinder in Dänemark (14 %) und Finnland (13,2 %). </a:t>
            </a:r>
          </a:p>
          <a:p>
            <a:pPr marL="201168" indent="-201168" defTabSz="804672">
              <a:lnSpc>
                <a:spcPct val="108000"/>
              </a:lnSpc>
              <a:spcBef>
                <a:spcPts val="800"/>
              </a:spcBef>
              <a:defRPr sz="1800">
                <a:latin typeface="Arial"/>
                <a:ea typeface="Arial"/>
                <a:cs typeface="Arial"/>
                <a:sym typeface="Arial"/>
              </a:defRPr>
            </a:pPr>
            <a:r>
              <a:rPr lang="de-DE" sz="1600" dirty="0"/>
              <a:t>Bei Alleinerziehenden oder Familien mit drei oder mehr Kindern, in ländlichen oder abgelegenen Gebieten der EU liegt das Armutsrisiko dreimal höher als bei anderen Kindern. </a:t>
            </a:r>
          </a:p>
          <a:p>
            <a:pPr marL="201168" indent="-201168" defTabSz="804672">
              <a:lnSpc>
                <a:spcPct val="108000"/>
              </a:lnSpc>
              <a:spcBef>
                <a:spcPts val="800"/>
              </a:spcBef>
              <a:defRPr sz="1800">
                <a:latin typeface="Arial"/>
                <a:ea typeface="Arial"/>
                <a:cs typeface="Arial"/>
                <a:sym typeface="Arial"/>
              </a:defRPr>
            </a:pPr>
            <a:r>
              <a:rPr lang="de-DE" sz="1600" dirty="0"/>
              <a:t>Etwa die Hälfte von Kindern von Eltern mit niedrigen formalen Bildungsabschlüssen davon betroffen. </a:t>
            </a:r>
          </a:p>
        </p:txBody>
      </p:sp>
      <p:sp>
        <p:nvSpPr>
          <p:cNvPr id="4" name="Slide Number Placeholder 3">
            <a:extLst>
              <a:ext uri="{FF2B5EF4-FFF2-40B4-BE49-F238E27FC236}">
                <a16:creationId xmlns:a16="http://schemas.microsoft.com/office/drawing/2014/main" id="{5585E5E8-C2E0-5B6E-BFDB-7AE31B57D95A}"/>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10</a:t>
            </a:fld>
            <a:endParaRPr lang="de-DE" dirty="0"/>
          </a:p>
        </p:txBody>
      </p:sp>
    </p:spTree>
    <p:extLst>
      <p:ext uri="{BB962C8B-B14F-4D97-AF65-F5344CB8AC3E}">
        <p14:creationId xmlns:p14="http://schemas.microsoft.com/office/powerpoint/2010/main" val="337151727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dirty="0">
                <a:solidFill>
                  <a:srgbClr val="56697E"/>
                </a:solidFill>
              </a:rPr>
              <a:t>II. Bekämpfung von Kinderarmut – Was macht die EU? – Linke Forderungen </a:t>
            </a: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marL="0" indent="0" defTabSz="786383">
              <a:lnSpc>
                <a:spcPct val="108000"/>
              </a:lnSpc>
              <a:spcBef>
                <a:spcPts val="800"/>
              </a:spcBef>
              <a:buSzTx/>
              <a:buNone/>
              <a:defRPr sz="1600" b="1">
                <a:latin typeface="Arial"/>
                <a:ea typeface="Arial"/>
                <a:cs typeface="Arial"/>
                <a:sym typeface="Arial"/>
              </a:defRPr>
            </a:pPr>
            <a:r>
              <a:rPr lang="de-DE" sz="1600" dirty="0"/>
              <a:t>Was macht die EU? </a:t>
            </a:r>
          </a:p>
          <a:p>
            <a:pPr marL="196595" indent="-196595" defTabSz="786383">
              <a:lnSpc>
                <a:spcPct val="108000"/>
              </a:lnSpc>
              <a:spcBef>
                <a:spcPts val="800"/>
              </a:spcBef>
              <a:defRPr sz="1600">
                <a:latin typeface="Arial"/>
                <a:ea typeface="Arial"/>
                <a:cs typeface="Arial"/>
                <a:sym typeface="Arial"/>
              </a:defRPr>
            </a:pPr>
            <a:r>
              <a:rPr lang="de-DE" sz="1600" dirty="0"/>
              <a:t>Europäische Kindergrundsicherung fordern = Punkt 11 der Europäischen Säule sozialer Rechte </a:t>
            </a:r>
          </a:p>
          <a:p>
            <a:pPr marL="196595" indent="-196595" defTabSz="786383">
              <a:lnSpc>
                <a:spcPct val="108000"/>
              </a:lnSpc>
              <a:spcBef>
                <a:spcPts val="800"/>
              </a:spcBef>
              <a:defRPr sz="1600">
                <a:latin typeface="Arial"/>
                <a:ea typeface="Arial"/>
                <a:cs typeface="Arial"/>
                <a:sym typeface="Arial"/>
              </a:defRPr>
            </a:pPr>
            <a:r>
              <a:rPr lang="de-DE" sz="1600" dirty="0"/>
              <a:t>EU-Strategie für die Rechte des Kindes und die Europäische Kindergarantie u.a. mit kostenloser, frühkindlicher Betreuung, Bildung und Erziehung, kostenloser Bildung (einschließlich mindestens einer gesunden Mahlzeit pro Schultag), kostenloser Gesundheitsversorgung, gesunder Ernährung und angemessenem Wohnraum</a:t>
            </a:r>
          </a:p>
          <a:p>
            <a:pPr marL="196595" indent="-196595" defTabSz="786383">
              <a:lnSpc>
                <a:spcPct val="108000"/>
              </a:lnSpc>
              <a:spcBef>
                <a:spcPts val="800"/>
              </a:spcBef>
              <a:defRPr sz="1600">
                <a:latin typeface="Arial"/>
                <a:ea typeface="Arial"/>
                <a:cs typeface="Arial"/>
                <a:sym typeface="Arial"/>
              </a:defRPr>
            </a:pPr>
            <a:r>
              <a:rPr lang="de-DE" sz="1600" dirty="0"/>
              <a:t>Diese soll in nationalen Aktionsplänen bis 2030 umgesetzt werden. </a:t>
            </a:r>
          </a:p>
          <a:p>
            <a:pPr marL="196595" indent="-196595" defTabSz="786383">
              <a:lnSpc>
                <a:spcPct val="108000"/>
              </a:lnSpc>
              <a:spcBef>
                <a:spcPts val="800"/>
              </a:spcBef>
              <a:defRPr sz="1600">
                <a:latin typeface="Arial"/>
                <a:ea typeface="Arial"/>
                <a:cs typeface="Arial"/>
                <a:sym typeface="Arial"/>
              </a:defRPr>
            </a:pPr>
            <a:r>
              <a:rPr lang="de-DE" sz="1600" dirty="0"/>
              <a:t>Mitgliedstaaten, in denen die Kinderarmut über dem EU-Durchschnitt liegt, sollten mindestens 5 % ihrer Mittel aus dem Europäischen Sozialfonds Plus (ESF+) für die Bekämpfung der Kinderarmut bereitstellen.</a:t>
            </a:r>
          </a:p>
          <a:p>
            <a:pPr marL="196595" indent="-196595" defTabSz="786383">
              <a:lnSpc>
                <a:spcPct val="108000"/>
              </a:lnSpc>
              <a:spcBef>
                <a:spcPts val="800"/>
              </a:spcBef>
              <a:defRPr sz="1600">
                <a:latin typeface="Arial"/>
                <a:ea typeface="Arial"/>
                <a:cs typeface="Arial"/>
                <a:sym typeface="Arial"/>
              </a:defRPr>
            </a:pPr>
            <a:r>
              <a:rPr lang="de-DE" sz="1600" dirty="0"/>
              <a:t>Europäischen Bildungsraum bis 2025 schaffen (diverse Aktionspläne, Förderungen digitaler Bildung, Erasmus+…)</a:t>
            </a:r>
          </a:p>
          <a:p>
            <a:pPr marL="0" indent="0" defTabSz="786383">
              <a:lnSpc>
                <a:spcPct val="108000"/>
              </a:lnSpc>
              <a:spcBef>
                <a:spcPts val="800"/>
              </a:spcBef>
              <a:buSzTx/>
              <a:buNone/>
              <a:defRPr sz="1600" b="1">
                <a:latin typeface="Arial"/>
                <a:ea typeface="Arial"/>
                <a:cs typeface="Arial"/>
                <a:sym typeface="Arial"/>
              </a:defRPr>
            </a:pPr>
            <a:r>
              <a:rPr lang="de-DE" sz="1600" dirty="0"/>
              <a:t>Forderungen der LINKEN </a:t>
            </a:r>
          </a:p>
          <a:p>
            <a:pPr marL="196595" indent="-196595" defTabSz="786383">
              <a:lnSpc>
                <a:spcPct val="108000"/>
              </a:lnSpc>
              <a:spcBef>
                <a:spcPts val="800"/>
              </a:spcBef>
              <a:defRPr sz="1600">
                <a:latin typeface="Arial"/>
                <a:ea typeface="Arial"/>
                <a:cs typeface="Arial"/>
                <a:sym typeface="Arial"/>
              </a:defRPr>
            </a:pPr>
            <a:r>
              <a:rPr lang="de-DE" sz="1600" dirty="0"/>
              <a:t>Komplette Umsetzung der Kindergrundgarantie, Maßnahmen zur Bildungsgerechtigkeit fördern </a:t>
            </a:r>
          </a:p>
        </p:txBody>
      </p:sp>
      <p:sp>
        <p:nvSpPr>
          <p:cNvPr id="4" name="Slide Number Placeholder 3">
            <a:extLst>
              <a:ext uri="{FF2B5EF4-FFF2-40B4-BE49-F238E27FC236}">
                <a16:creationId xmlns:a16="http://schemas.microsoft.com/office/drawing/2014/main" id="{78B2EF54-70C3-0AA6-D2F2-4C0A5453E8A1}"/>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11</a:t>
            </a:fld>
            <a:endParaRPr lang="de-DE" dirty="0"/>
          </a:p>
        </p:txBody>
      </p:sp>
    </p:spTree>
    <p:extLst>
      <p:ext uri="{BB962C8B-B14F-4D97-AF65-F5344CB8AC3E}">
        <p14:creationId xmlns:p14="http://schemas.microsoft.com/office/powerpoint/2010/main" val="42538766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sz="1800" dirty="0">
                <a:solidFill>
                  <a:srgbClr val="56697E"/>
                </a:solidFill>
              </a:rPr>
              <a:t>III. Wohnen/Housing/Mieten – Faktenlage</a:t>
            </a:r>
            <a:endParaRPr lang="de-DE" dirty="0">
              <a:solidFill>
                <a:srgbClr val="56697E"/>
              </a:solidFill>
            </a:endParaRP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marL="0" indent="0" defTabSz="804672">
              <a:lnSpc>
                <a:spcPct val="100000"/>
              </a:lnSpc>
              <a:spcBef>
                <a:spcPts val="800"/>
              </a:spcBef>
              <a:buSzTx/>
              <a:buNone/>
              <a:defRPr sz="2200" b="1">
                <a:latin typeface="Arial"/>
                <a:ea typeface="Arial"/>
                <a:cs typeface="Arial"/>
                <a:sym typeface="Arial"/>
              </a:defRPr>
            </a:pPr>
            <a:r>
              <a:rPr lang="de-DE" sz="1600" dirty="0"/>
              <a:t>Faktenlage </a:t>
            </a:r>
          </a:p>
          <a:p>
            <a:pPr marL="201168" indent="-201168" defTabSz="804672">
              <a:lnSpc>
                <a:spcPct val="100000"/>
              </a:lnSpc>
              <a:spcBef>
                <a:spcPts val="900"/>
              </a:spcBef>
              <a:defRPr sz="2200">
                <a:latin typeface="Arial"/>
                <a:ea typeface="Arial"/>
                <a:cs typeface="Arial"/>
                <a:sym typeface="Arial"/>
              </a:defRPr>
            </a:pPr>
            <a:r>
              <a:rPr lang="de-DE" sz="1600" dirty="0"/>
              <a:t>Wohnen ist in allen EU-Ländern eines der zentralen sozialen Probleme. </a:t>
            </a:r>
          </a:p>
          <a:p>
            <a:pPr marL="201168" indent="-201168" defTabSz="804672">
              <a:lnSpc>
                <a:spcPct val="100000"/>
              </a:lnSpc>
              <a:spcBef>
                <a:spcPts val="900"/>
              </a:spcBef>
              <a:defRPr sz="2200">
                <a:latin typeface="Arial"/>
                <a:ea typeface="Arial"/>
                <a:cs typeface="Arial"/>
                <a:sym typeface="Arial"/>
              </a:defRPr>
            </a:pPr>
            <a:r>
              <a:rPr lang="de-DE" sz="1600" dirty="0"/>
              <a:t>Dazu gehört die Schwierigkeit, überhaupt bezahlbaren Wohnraum zu finden, wobei der Anteil von </a:t>
            </a:r>
            <a:br>
              <a:rPr lang="de-DE" sz="1600" dirty="0"/>
            </a:br>
            <a:r>
              <a:rPr lang="de-DE" sz="1600" dirty="0"/>
              <a:t>Miet- und Eigentumswohnungen stark variiert. </a:t>
            </a:r>
          </a:p>
          <a:p>
            <a:pPr marL="201168" indent="-201168" defTabSz="804672">
              <a:lnSpc>
                <a:spcPct val="100000"/>
              </a:lnSpc>
              <a:spcBef>
                <a:spcPts val="900"/>
              </a:spcBef>
              <a:defRPr sz="2200">
                <a:latin typeface="Arial"/>
                <a:ea typeface="Arial"/>
                <a:cs typeface="Arial"/>
                <a:sym typeface="Arial"/>
              </a:defRPr>
            </a:pPr>
            <a:r>
              <a:rPr lang="de-DE" sz="1600" dirty="0"/>
              <a:t>Wohnraummangel: In Lettland, Rumänien, Bulgarien, Polen und Kroatien leben jeweils über </a:t>
            </a:r>
            <a:br>
              <a:rPr lang="de-DE" sz="1600" dirty="0"/>
            </a:br>
            <a:r>
              <a:rPr lang="de-DE" sz="1600" dirty="0"/>
              <a:t>30 % der Bevölkerung in einer überbelegten Wohnung. </a:t>
            </a:r>
          </a:p>
          <a:p>
            <a:pPr marL="201168" indent="-201168" defTabSz="804672">
              <a:lnSpc>
                <a:spcPct val="100000"/>
              </a:lnSpc>
              <a:spcBef>
                <a:spcPts val="900"/>
              </a:spcBef>
              <a:defRPr sz="2200">
                <a:latin typeface="Arial"/>
                <a:ea typeface="Arial"/>
                <a:cs typeface="Arial"/>
                <a:sym typeface="Arial"/>
              </a:defRPr>
            </a:pPr>
            <a:r>
              <a:rPr lang="de-DE" sz="1600" dirty="0"/>
              <a:t>Problem: </a:t>
            </a:r>
            <a:r>
              <a:rPr lang="de-DE" sz="1600" dirty="0" err="1"/>
              <a:t>Airbnb</a:t>
            </a:r>
            <a:r>
              <a:rPr lang="de-DE" sz="1600" dirty="0"/>
              <a:t> (Zweckentfremdung) betrifft in Großstädten bis zu 10 % des Wohnungsbestandes.</a:t>
            </a:r>
          </a:p>
        </p:txBody>
      </p:sp>
      <p:sp>
        <p:nvSpPr>
          <p:cNvPr id="4" name="Slide Number Placeholder 3">
            <a:extLst>
              <a:ext uri="{FF2B5EF4-FFF2-40B4-BE49-F238E27FC236}">
                <a16:creationId xmlns:a16="http://schemas.microsoft.com/office/drawing/2014/main" id="{E1B657F1-8A78-4675-1DB9-E4B844F7101F}"/>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12</a:t>
            </a:fld>
            <a:endParaRPr lang="de-DE" dirty="0"/>
          </a:p>
        </p:txBody>
      </p:sp>
    </p:spTree>
    <p:extLst>
      <p:ext uri="{BB962C8B-B14F-4D97-AF65-F5344CB8AC3E}">
        <p14:creationId xmlns:p14="http://schemas.microsoft.com/office/powerpoint/2010/main" val="243959566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dirty="0">
                <a:solidFill>
                  <a:srgbClr val="56697E"/>
                </a:solidFill>
              </a:rPr>
              <a:t>III. Wohnen/Housing/Mieten – Was macht die EU?</a:t>
            </a: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marL="0" indent="0">
              <a:lnSpc>
                <a:spcPct val="108000"/>
              </a:lnSpc>
              <a:buSzTx/>
              <a:buNone/>
              <a:defRPr sz="1500" b="1"/>
            </a:pPr>
            <a:r>
              <a:rPr lang="de-DE" dirty="0">
                <a:latin typeface="+mn-lt"/>
              </a:rPr>
              <a:t>Grundsatz 19 von den 20 Grundsätzen der Europäischen Säule sozialer Rechte </a:t>
            </a:r>
            <a:r>
              <a:rPr lang="de-DE" b="0" dirty="0">
                <a:latin typeface="+mn-lt"/>
              </a:rPr>
              <a:t>unterstreicht Notwendigkeit von Sozialwohnungen oder Wohnhilfen von guter Qualität, sowie das Recht auf Schutz vor Zwangsräumung</a:t>
            </a:r>
          </a:p>
          <a:p>
            <a:pPr marL="0" indent="0">
              <a:lnSpc>
                <a:spcPct val="108000"/>
              </a:lnSpc>
              <a:buSzTx/>
              <a:buNone/>
              <a:defRPr sz="1500" b="1"/>
            </a:pPr>
            <a:r>
              <a:rPr lang="de-DE" dirty="0">
                <a:latin typeface="+mn-lt"/>
              </a:rPr>
              <a:t>Europäische Sozialcharta </a:t>
            </a:r>
            <a:r>
              <a:rPr lang="de-DE" b="0" dirty="0">
                <a:latin typeface="+mn-lt"/>
              </a:rPr>
              <a:t>(in Deutschland in Kraft seit 1.5.2021) enthält ebenso im Artikel 31 das Recht </a:t>
            </a:r>
            <a:br>
              <a:rPr lang="de-DE" b="0" dirty="0">
                <a:latin typeface="+mn-lt"/>
              </a:rPr>
            </a:br>
            <a:r>
              <a:rPr lang="de-DE" b="0" dirty="0">
                <a:latin typeface="+mn-lt"/>
              </a:rPr>
              <a:t>auf Wohnung. </a:t>
            </a:r>
          </a:p>
          <a:p>
            <a:pPr>
              <a:lnSpc>
                <a:spcPct val="108000"/>
              </a:lnSpc>
              <a:defRPr sz="1500"/>
            </a:pPr>
            <a:r>
              <a:rPr lang="de-DE" dirty="0">
                <a:latin typeface="+mn-lt"/>
              </a:rPr>
              <a:t>Zugang zu Wohnraum mit ausreichendem Standard zu fördern;</a:t>
            </a:r>
          </a:p>
          <a:p>
            <a:pPr>
              <a:lnSpc>
                <a:spcPct val="108000"/>
              </a:lnSpc>
              <a:defRPr sz="1500"/>
            </a:pPr>
            <a:r>
              <a:rPr lang="de-DE" dirty="0">
                <a:latin typeface="+mn-lt"/>
              </a:rPr>
              <a:t>Obdachlosigkeit vorzubeugen, schrittweise beseitigen; </a:t>
            </a:r>
          </a:p>
          <a:p>
            <a:pPr>
              <a:lnSpc>
                <a:spcPct val="108000"/>
              </a:lnSpc>
              <a:defRPr sz="1500"/>
            </a:pPr>
            <a:r>
              <a:rPr lang="de-DE" dirty="0">
                <a:latin typeface="+mn-lt"/>
              </a:rPr>
              <a:t>Wohnkosten für Personen, die nicht über ausreichende Mittel verfügen.</a:t>
            </a:r>
          </a:p>
          <a:p>
            <a:pPr marL="0" indent="0">
              <a:lnSpc>
                <a:spcPct val="108000"/>
              </a:lnSpc>
              <a:buSzTx/>
              <a:buNone/>
              <a:defRPr sz="1500" b="1"/>
            </a:pPr>
            <a:r>
              <a:rPr lang="de-DE" dirty="0">
                <a:latin typeface="+mn-lt"/>
              </a:rPr>
              <a:t>Erklärung der Europäischen Plattform gegen Wohnungslosigkeit vom Juni 2021</a:t>
            </a:r>
            <a:r>
              <a:rPr lang="de-DE" b="0" dirty="0">
                <a:latin typeface="+mn-lt"/>
              </a:rPr>
              <a:t> </a:t>
            </a:r>
            <a:br>
              <a:rPr lang="de-DE" b="0" dirty="0">
                <a:latin typeface="+mn-lt"/>
              </a:rPr>
            </a:br>
            <a:r>
              <a:rPr lang="de-DE" b="0" dirty="0">
                <a:latin typeface="+mn-lt"/>
              </a:rPr>
              <a:t>(eingesetzt von der EU-Kommission) </a:t>
            </a:r>
          </a:p>
          <a:p>
            <a:pPr>
              <a:lnSpc>
                <a:spcPct val="108000"/>
              </a:lnSpc>
              <a:defRPr sz="1500"/>
            </a:pPr>
            <a:r>
              <a:rPr lang="de-DE" dirty="0">
                <a:latin typeface="+mn-lt"/>
              </a:rPr>
              <a:t>Zugang zu sicheren und geeigneten Notunterkünften, zeitl. begrenzt; keine Diskriminierung von Obdachlosigkeit (Verbindlichkeit klären);</a:t>
            </a:r>
          </a:p>
          <a:p>
            <a:pPr>
              <a:lnSpc>
                <a:spcPct val="108000"/>
              </a:lnSpc>
              <a:defRPr sz="1500"/>
            </a:pPr>
            <a:r>
              <a:rPr lang="de-DE" dirty="0">
                <a:latin typeface="+mn-lt"/>
              </a:rPr>
              <a:t>keine Entlassung ohne Angebot einer angemessenen Unterkunft aus einer Einrichtung </a:t>
            </a:r>
            <a:br>
              <a:rPr lang="de-DE" dirty="0">
                <a:latin typeface="+mn-lt"/>
              </a:rPr>
            </a:br>
            <a:r>
              <a:rPr lang="de-DE" dirty="0">
                <a:latin typeface="+mn-lt"/>
              </a:rPr>
              <a:t>(z. B. Haftanstalt, Krankenhaus, Pflegeeinrichtung);</a:t>
            </a:r>
          </a:p>
          <a:p>
            <a:pPr>
              <a:lnSpc>
                <a:spcPct val="108000"/>
              </a:lnSpc>
              <a:defRPr sz="1500"/>
            </a:pPr>
            <a:r>
              <a:rPr lang="de-DE" dirty="0">
                <a:latin typeface="+mn-lt"/>
              </a:rPr>
              <a:t>keine Zwangsräumungen ohne Unterstützung bei der Suche nach einer angemessenen Unterbringungslösung.</a:t>
            </a:r>
          </a:p>
        </p:txBody>
      </p:sp>
      <p:sp>
        <p:nvSpPr>
          <p:cNvPr id="4" name="Slide Number Placeholder 3">
            <a:extLst>
              <a:ext uri="{FF2B5EF4-FFF2-40B4-BE49-F238E27FC236}">
                <a16:creationId xmlns:a16="http://schemas.microsoft.com/office/drawing/2014/main" id="{37491095-CD3F-F38A-10D9-B189344707A5}"/>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13</a:t>
            </a:fld>
            <a:endParaRPr lang="de-DE" dirty="0"/>
          </a:p>
        </p:txBody>
      </p:sp>
    </p:spTree>
    <p:extLst>
      <p:ext uri="{BB962C8B-B14F-4D97-AF65-F5344CB8AC3E}">
        <p14:creationId xmlns:p14="http://schemas.microsoft.com/office/powerpoint/2010/main" val="256298819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dirty="0">
                <a:solidFill>
                  <a:srgbClr val="56697E"/>
                </a:solidFill>
              </a:rPr>
              <a:t>III. Wohnen/Housing/Mieten – Linke Forderungen</a:t>
            </a: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marL="178306" indent="-178306" defTabSz="713230">
              <a:lnSpc>
                <a:spcPct val="120000"/>
              </a:lnSpc>
              <a:spcBef>
                <a:spcPts val="700"/>
              </a:spcBef>
              <a:defRPr sz="1600">
                <a:latin typeface="Arial"/>
                <a:ea typeface="Arial"/>
                <a:cs typeface="Arial"/>
                <a:sym typeface="Arial"/>
              </a:defRPr>
            </a:pPr>
            <a:r>
              <a:rPr lang="de-DE" dirty="0"/>
              <a:t>Möglichkeit zur </a:t>
            </a:r>
            <a:r>
              <a:rPr lang="de-DE" b="1" dirty="0"/>
              <a:t>Enteignung/Vergesellschaftung</a:t>
            </a:r>
            <a:r>
              <a:rPr lang="de-DE" dirty="0"/>
              <a:t> von Wohnungen sowie Rückkaufmöglichkeit von Wohnungen durch öffentliche sowie gemeinnützige Träger europaweit;</a:t>
            </a:r>
          </a:p>
          <a:p>
            <a:pPr marL="178306" indent="-178306" defTabSz="713230">
              <a:lnSpc>
                <a:spcPct val="120000"/>
              </a:lnSpc>
              <a:spcBef>
                <a:spcPts val="700"/>
              </a:spcBef>
              <a:defRPr sz="1600">
                <a:latin typeface="Arial"/>
                <a:ea typeface="Arial"/>
                <a:cs typeface="Arial"/>
                <a:sym typeface="Arial"/>
              </a:defRPr>
            </a:pPr>
            <a:r>
              <a:rPr lang="de-DE" dirty="0"/>
              <a:t>Förderung der europaweit wirksamen </a:t>
            </a:r>
            <a:r>
              <a:rPr lang="de-DE" b="1" dirty="0"/>
              <a:t>Gemeinnützigkeit </a:t>
            </a:r>
            <a:r>
              <a:rPr lang="de-DE" dirty="0"/>
              <a:t>auf dem Wohnungsmarkt;</a:t>
            </a:r>
          </a:p>
          <a:p>
            <a:pPr marL="178306" indent="-178306" defTabSz="713230">
              <a:lnSpc>
                <a:spcPct val="120000"/>
              </a:lnSpc>
              <a:spcBef>
                <a:spcPts val="700"/>
              </a:spcBef>
              <a:defRPr sz="1600">
                <a:latin typeface="Arial"/>
                <a:ea typeface="Arial"/>
                <a:cs typeface="Arial"/>
                <a:sym typeface="Arial"/>
              </a:defRPr>
            </a:pPr>
            <a:r>
              <a:rPr lang="de-DE" dirty="0"/>
              <a:t>EU reguliert auch 2023 sozialen Wohnungsbau über das Wettbewerbsrecht. Auch hier müssen Freistellungsbeschlüsse ausgeweitet werden (</a:t>
            </a:r>
            <a:r>
              <a:rPr lang="de-DE" b="1" dirty="0"/>
              <a:t>Beihilferecht</a:t>
            </a:r>
            <a:r>
              <a:rPr lang="de-DE" dirty="0"/>
              <a:t>).</a:t>
            </a:r>
          </a:p>
          <a:p>
            <a:pPr marL="178306" indent="-178306" defTabSz="713230">
              <a:lnSpc>
                <a:spcPct val="120000"/>
              </a:lnSpc>
              <a:spcBef>
                <a:spcPts val="700"/>
              </a:spcBef>
              <a:defRPr sz="1600">
                <a:latin typeface="Arial"/>
                <a:ea typeface="Arial"/>
                <a:cs typeface="Arial"/>
                <a:sym typeface="Arial"/>
              </a:defRPr>
            </a:pPr>
            <a:r>
              <a:rPr lang="de-DE" dirty="0"/>
              <a:t>Verpflichtung der Mitgliedstaaten, </a:t>
            </a:r>
            <a:r>
              <a:rPr lang="de-DE" b="1" dirty="0"/>
              <a:t>festen Anteil von Sozialwohnungen </a:t>
            </a:r>
            <a:r>
              <a:rPr lang="de-DE" dirty="0"/>
              <a:t>nachzuweisen;</a:t>
            </a:r>
          </a:p>
          <a:p>
            <a:pPr marL="178306" indent="-178306" defTabSz="713230">
              <a:lnSpc>
                <a:spcPct val="120000"/>
              </a:lnSpc>
              <a:spcBef>
                <a:spcPts val="700"/>
              </a:spcBef>
              <a:defRPr sz="1600" b="1">
                <a:latin typeface="Arial"/>
                <a:ea typeface="Arial"/>
                <a:cs typeface="Arial"/>
                <a:sym typeface="Arial"/>
              </a:defRPr>
            </a:pPr>
            <a:r>
              <a:rPr lang="de-DE" dirty="0"/>
              <a:t>Verbot der Spekulation mit Wohnraum</a:t>
            </a:r>
            <a:r>
              <a:rPr lang="de-DE" b="0" dirty="0"/>
              <a:t>: Immobilienfonds, die mit Wohnraum spekulieren, soll die Börsenzulassung entzogen werden. </a:t>
            </a:r>
          </a:p>
          <a:p>
            <a:pPr marL="178306" indent="-178306" defTabSz="713230">
              <a:lnSpc>
                <a:spcPct val="120000"/>
              </a:lnSpc>
              <a:spcBef>
                <a:spcPts val="700"/>
              </a:spcBef>
              <a:defRPr sz="1600">
                <a:latin typeface="Arial"/>
                <a:ea typeface="Arial"/>
                <a:cs typeface="Arial"/>
                <a:sym typeface="Arial"/>
              </a:defRPr>
            </a:pPr>
            <a:r>
              <a:rPr lang="de-DE" dirty="0"/>
              <a:t>Mehr Möglichkeiten, </a:t>
            </a:r>
            <a:r>
              <a:rPr lang="de-DE" b="1" dirty="0"/>
              <a:t>leerstehende Wohnungen zu beschlagnahmen</a:t>
            </a:r>
            <a:r>
              <a:rPr lang="de-DE" dirty="0"/>
              <a:t>; </a:t>
            </a:r>
          </a:p>
          <a:p>
            <a:pPr marL="178306" indent="-178306" defTabSz="713230">
              <a:lnSpc>
                <a:spcPct val="120000"/>
              </a:lnSpc>
              <a:spcBef>
                <a:spcPts val="700"/>
              </a:spcBef>
              <a:defRPr sz="1600">
                <a:latin typeface="Arial"/>
                <a:ea typeface="Arial"/>
                <a:cs typeface="Arial"/>
                <a:sym typeface="Arial"/>
              </a:defRPr>
            </a:pPr>
            <a:r>
              <a:rPr lang="de-DE" dirty="0"/>
              <a:t>(eine echte </a:t>
            </a:r>
            <a:r>
              <a:rPr lang="de-DE" b="1" dirty="0"/>
              <a:t>Mietpreisbremse </a:t>
            </a:r>
            <a:r>
              <a:rPr lang="de-DE" dirty="0"/>
              <a:t>in Deutschland;) </a:t>
            </a:r>
          </a:p>
          <a:p>
            <a:pPr marL="178306" indent="-178306" defTabSz="713230">
              <a:lnSpc>
                <a:spcPct val="120000"/>
              </a:lnSpc>
              <a:spcBef>
                <a:spcPts val="700"/>
              </a:spcBef>
              <a:defRPr sz="1600" b="1">
                <a:latin typeface="Arial"/>
                <a:ea typeface="Arial"/>
                <a:cs typeface="Arial"/>
                <a:sym typeface="Arial"/>
              </a:defRPr>
            </a:pPr>
            <a:r>
              <a:rPr lang="de-DE" dirty="0" err="1"/>
              <a:t>Airbnb</a:t>
            </a:r>
            <a:r>
              <a:rPr lang="de-DE" dirty="0"/>
              <a:t> stärker regulieren und </a:t>
            </a:r>
            <a:r>
              <a:rPr lang="de-DE" b="0" dirty="0"/>
              <a:t>europaweite Unternehmenssteuer für das Geschäftsmodell der privaten Wohnungsvermietung über Internetplattformen einführen; </a:t>
            </a:r>
            <a:r>
              <a:rPr lang="de-DE" dirty="0"/>
              <a:t>Zweckentfremdung von Wohnraum verhindern.</a:t>
            </a:r>
            <a:r>
              <a:rPr lang="de-DE" b="0" dirty="0">
                <a:latin typeface="+mj-lt"/>
                <a:ea typeface="+mj-ea"/>
                <a:cs typeface="+mj-cs"/>
                <a:sym typeface="Calibri"/>
              </a:rPr>
              <a:t> </a:t>
            </a:r>
          </a:p>
        </p:txBody>
      </p:sp>
      <p:sp>
        <p:nvSpPr>
          <p:cNvPr id="4" name="Slide Number Placeholder 3">
            <a:extLst>
              <a:ext uri="{FF2B5EF4-FFF2-40B4-BE49-F238E27FC236}">
                <a16:creationId xmlns:a16="http://schemas.microsoft.com/office/drawing/2014/main" id="{427611FB-3A61-67C4-EB4B-6AB7F72EBC9C}"/>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14</a:t>
            </a:fld>
            <a:endParaRPr lang="de-DE" dirty="0"/>
          </a:p>
        </p:txBody>
      </p:sp>
    </p:spTree>
    <p:extLst>
      <p:ext uri="{BB962C8B-B14F-4D97-AF65-F5344CB8AC3E}">
        <p14:creationId xmlns:p14="http://schemas.microsoft.com/office/powerpoint/2010/main" val="407413702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dirty="0">
                <a:solidFill>
                  <a:srgbClr val="56697E"/>
                </a:solidFill>
              </a:rPr>
              <a:t>IV. Öffentliche Daseinsvorsorge – Vorhaben der EU</a:t>
            </a: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marL="0" indent="0" defTabSz="896111">
              <a:lnSpc>
                <a:spcPct val="108000"/>
              </a:lnSpc>
              <a:spcBef>
                <a:spcPts val="900"/>
              </a:spcBef>
              <a:buSzTx/>
              <a:buNone/>
              <a:defRPr sz="1600" b="1">
                <a:latin typeface="Arial"/>
                <a:ea typeface="Arial"/>
                <a:cs typeface="Arial"/>
                <a:sym typeface="Arial"/>
              </a:defRPr>
            </a:pPr>
            <a:r>
              <a:rPr lang="de-DE" sz="1600" dirty="0"/>
              <a:t>Vorhaben der EU: Die Investitionsinitiative der </a:t>
            </a:r>
            <a:r>
              <a:rPr lang="de-DE" sz="1600" dirty="0" err="1"/>
              <a:t>InvestEU</a:t>
            </a:r>
            <a:r>
              <a:rPr lang="de-DE" sz="1600" b="0" dirty="0"/>
              <a:t> </a:t>
            </a:r>
          </a:p>
          <a:p>
            <a:pPr marL="0" indent="0" defTabSz="896111">
              <a:lnSpc>
                <a:spcPct val="108000"/>
              </a:lnSpc>
              <a:spcBef>
                <a:spcPts val="900"/>
              </a:spcBef>
              <a:buSzTx/>
              <a:buNone/>
              <a:defRPr sz="1600">
                <a:latin typeface="Arial"/>
                <a:ea typeface="Arial"/>
                <a:cs typeface="Arial"/>
                <a:sym typeface="Arial"/>
              </a:defRPr>
            </a:pPr>
            <a:r>
              <a:rPr lang="de-DE" sz="1600" dirty="0"/>
              <a:t>mobilisiert 500 Millionen Euro an zusätzlichen Darlehen für Sozialprojekte wie </a:t>
            </a:r>
          </a:p>
          <a:p>
            <a:pPr marL="672083" lvl="1" indent="-224027" defTabSz="896111">
              <a:lnSpc>
                <a:spcPct val="108000"/>
              </a:lnSpc>
              <a:spcBef>
                <a:spcPts val="400"/>
              </a:spcBef>
              <a:defRPr sz="1400">
                <a:latin typeface="Arial"/>
                <a:ea typeface="Arial"/>
                <a:cs typeface="Arial"/>
                <a:sym typeface="Arial"/>
              </a:defRPr>
            </a:pPr>
            <a:r>
              <a:rPr lang="de-DE" sz="1600" dirty="0"/>
              <a:t>Sozialwohnungen, erschwingliche Wohnungen und Wohnraum für Studierende,</a:t>
            </a:r>
          </a:p>
          <a:p>
            <a:pPr marL="672083" lvl="1" indent="-224027" defTabSz="896111">
              <a:lnSpc>
                <a:spcPct val="108000"/>
              </a:lnSpc>
              <a:spcBef>
                <a:spcPts val="400"/>
              </a:spcBef>
              <a:defRPr sz="1400">
                <a:latin typeface="Arial"/>
                <a:ea typeface="Arial"/>
                <a:cs typeface="Arial"/>
                <a:sym typeface="Arial"/>
              </a:defRPr>
            </a:pPr>
            <a:r>
              <a:rPr lang="de-DE" sz="1600" dirty="0"/>
              <a:t>Bildung, Beschäftigung und Kompetenzen,</a:t>
            </a:r>
          </a:p>
          <a:p>
            <a:pPr marL="672083" lvl="1" indent="-224027" defTabSz="896111">
              <a:lnSpc>
                <a:spcPct val="108000"/>
              </a:lnSpc>
              <a:spcBef>
                <a:spcPts val="400"/>
              </a:spcBef>
              <a:defRPr sz="1400">
                <a:latin typeface="Arial"/>
                <a:ea typeface="Arial"/>
                <a:cs typeface="Arial"/>
                <a:sym typeface="Arial"/>
              </a:defRPr>
            </a:pPr>
            <a:r>
              <a:rPr lang="de-DE" sz="1600" dirty="0"/>
              <a:t>Gesundheitsversorgung, Langzeitpflege und Sozialfürsorge,</a:t>
            </a:r>
          </a:p>
          <a:p>
            <a:pPr marL="672083" lvl="1" indent="-224027" defTabSz="896111">
              <a:lnSpc>
                <a:spcPct val="108000"/>
              </a:lnSpc>
              <a:spcBef>
                <a:spcPts val="400"/>
              </a:spcBef>
              <a:defRPr sz="1400">
                <a:latin typeface="Arial"/>
                <a:ea typeface="Arial"/>
                <a:cs typeface="Arial"/>
                <a:sym typeface="Arial"/>
              </a:defRPr>
            </a:pPr>
            <a:r>
              <a:rPr lang="de-DE" sz="1600" dirty="0"/>
              <a:t>saubere und intelligente städtische Mobilität, </a:t>
            </a:r>
          </a:p>
          <a:p>
            <a:pPr marL="672083" lvl="1" indent="-224027" defTabSz="896111">
              <a:lnSpc>
                <a:spcPct val="108000"/>
              </a:lnSpc>
              <a:spcBef>
                <a:spcPts val="400"/>
              </a:spcBef>
              <a:defRPr sz="1400">
                <a:latin typeface="Arial"/>
                <a:ea typeface="Arial"/>
                <a:cs typeface="Arial"/>
                <a:sym typeface="Arial"/>
              </a:defRPr>
            </a:pPr>
            <a:r>
              <a:rPr lang="de-DE" sz="1600" dirty="0"/>
              <a:t>Wasser-/Abwasserdienstleistungen und Hochwasserschutz. </a:t>
            </a:r>
          </a:p>
          <a:p>
            <a:pPr marL="0" indent="0" defTabSz="896111">
              <a:lnSpc>
                <a:spcPct val="108000"/>
              </a:lnSpc>
              <a:spcBef>
                <a:spcPts val="900"/>
              </a:spcBef>
              <a:buSzTx/>
              <a:buNone/>
              <a:defRPr sz="1600">
                <a:latin typeface="Arial"/>
                <a:ea typeface="Arial"/>
                <a:cs typeface="Arial"/>
                <a:sym typeface="Arial"/>
              </a:defRPr>
            </a:pPr>
            <a:r>
              <a:rPr lang="de-DE" sz="1600" dirty="0"/>
              <a:t>Grundlage ist die von der Europäischen Kommission und der Entwicklungsbank des Europarates (CEB)  unterzeichnete Vereinbarung über eine </a:t>
            </a:r>
            <a:r>
              <a:rPr lang="de-DE" sz="1600" dirty="0" err="1"/>
              <a:t>InvestEU</a:t>
            </a:r>
            <a:r>
              <a:rPr lang="de-DE" sz="1600" dirty="0"/>
              <a:t>-Garantie in Höhe von bis zu 159 Millionen Euro. </a:t>
            </a:r>
          </a:p>
          <a:p>
            <a:pPr marL="0" indent="0" defTabSz="896111">
              <a:lnSpc>
                <a:spcPct val="108000"/>
              </a:lnSpc>
              <a:spcBef>
                <a:spcPts val="900"/>
              </a:spcBef>
              <a:buSzTx/>
              <a:buNone/>
              <a:defRPr sz="1600" b="1">
                <a:latin typeface="Arial"/>
                <a:ea typeface="Arial"/>
                <a:cs typeface="Arial"/>
                <a:sym typeface="Arial"/>
              </a:defRPr>
            </a:pPr>
            <a:r>
              <a:rPr lang="de-DE" sz="1600" dirty="0" err="1"/>
              <a:t>InvestEU</a:t>
            </a:r>
            <a:r>
              <a:rPr lang="de-DE" sz="1600" dirty="0"/>
              <a:t> unterstützt Investitionen einer Entwicklungsbank mit einem ausschließlich sozialen Mandat!</a:t>
            </a:r>
            <a:r>
              <a:rPr lang="de-DE" sz="1600" b="0" dirty="0"/>
              <a:t> (erste Vorhaben: 2023). Die CEB wird damit zum Durchführungspartner von </a:t>
            </a:r>
            <a:r>
              <a:rPr lang="de-DE" sz="1600" b="0" dirty="0" err="1"/>
              <a:t>InvestEU</a:t>
            </a:r>
            <a:r>
              <a:rPr lang="de-DE" sz="1600" b="0" dirty="0"/>
              <a:t>, bietet eine </a:t>
            </a:r>
            <a:br>
              <a:rPr lang="de-DE" sz="1600" b="0" dirty="0"/>
            </a:br>
            <a:r>
              <a:rPr lang="de-DE" sz="1600" b="0" dirty="0"/>
              <a:t>EU-Haushaltsgarantie, um Risikotragfähigkeit zu erhöhen, und trägt dazu bei, für die politischen </a:t>
            </a:r>
            <a:br>
              <a:rPr lang="de-DE" sz="1600" b="0" dirty="0"/>
            </a:br>
            <a:r>
              <a:rPr lang="de-DE" sz="1600" b="0" dirty="0"/>
              <a:t>Prioritäten der EU öffentliche und private Investitionen zu erschließen.</a:t>
            </a:r>
          </a:p>
        </p:txBody>
      </p:sp>
      <p:sp>
        <p:nvSpPr>
          <p:cNvPr id="4" name="Slide Number Placeholder 3">
            <a:extLst>
              <a:ext uri="{FF2B5EF4-FFF2-40B4-BE49-F238E27FC236}">
                <a16:creationId xmlns:a16="http://schemas.microsoft.com/office/drawing/2014/main" id="{46870AA8-C6E0-97CE-973D-54D6D3072731}"/>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15</a:t>
            </a:fld>
            <a:endParaRPr lang="de-DE" dirty="0"/>
          </a:p>
        </p:txBody>
      </p:sp>
    </p:spTree>
    <p:extLst>
      <p:ext uri="{BB962C8B-B14F-4D97-AF65-F5344CB8AC3E}">
        <p14:creationId xmlns:p14="http://schemas.microsoft.com/office/powerpoint/2010/main" val="210074645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dirty="0">
                <a:solidFill>
                  <a:srgbClr val="56697E"/>
                </a:solidFill>
              </a:rPr>
              <a:t>IV. Öffentliche Daseinsvorsorge – Linke Forderungen</a:t>
            </a: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marL="0" indent="0" defTabSz="740662">
              <a:lnSpc>
                <a:spcPct val="108000"/>
              </a:lnSpc>
              <a:spcBef>
                <a:spcPts val="800"/>
              </a:spcBef>
              <a:buSzTx/>
              <a:buNone/>
              <a:defRPr sz="2000">
                <a:latin typeface="Arial"/>
                <a:ea typeface="Arial"/>
                <a:cs typeface="Arial"/>
                <a:sym typeface="Arial"/>
              </a:defRPr>
            </a:pPr>
            <a:r>
              <a:rPr lang="de-DE" sz="1800" dirty="0"/>
              <a:t>Forderungen der LINKEN </a:t>
            </a:r>
          </a:p>
          <a:p>
            <a:pPr marL="185165" indent="-185165" defTabSz="740662">
              <a:lnSpc>
                <a:spcPct val="108000"/>
              </a:lnSpc>
              <a:spcBef>
                <a:spcPts val="800"/>
              </a:spcBef>
              <a:defRPr sz="2000" b="1">
                <a:latin typeface="Arial"/>
                <a:ea typeface="Arial"/>
                <a:cs typeface="Arial"/>
                <a:sym typeface="Arial"/>
              </a:defRPr>
            </a:pPr>
            <a:r>
              <a:rPr lang="de-DE" sz="1800" dirty="0"/>
              <a:t>Erhöhung der öffentlichen Investitionsoffensive</a:t>
            </a:r>
            <a:r>
              <a:rPr lang="de-DE" sz="1800" b="0" dirty="0"/>
              <a:t>, die von der Schuldengrenze des sogenannten Stabilitätspakts ausgenommen wird (langfristig Schuldenbremse abschaffen).</a:t>
            </a:r>
          </a:p>
          <a:p>
            <a:pPr marL="185165" indent="-185165" defTabSz="740662">
              <a:lnSpc>
                <a:spcPct val="108000"/>
              </a:lnSpc>
              <a:spcBef>
                <a:spcPts val="800"/>
              </a:spcBef>
              <a:defRPr sz="2000">
                <a:latin typeface="Arial"/>
                <a:ea typeface="Arial"/>
                <a:cs typeface="Arial"/>
                <a:sym typeface="Arial"/>
              </a:defRPr>
            </a:pPr>
            <a:r>
              <a:rPr lang="de-DE" sz="1800" dirty="0"/>
              <a:t>Keine Wiedereinsetzung des Stabilitäts- und Wachstumspakts, dafür einen </a:t>
            </a:r>
            <a:r>
              <a:rPr lang="de-DE" sz="1800" b="1" dirty="0"/>
              <a:t>Fonds für soziale, inklusive, solidarische und ökologische Entwicklung über mindestens 500 Milliarden Euro </a:t>
            </a:r>
            <a:br>
              <a:rPr lang="de-DE" sz="1800" b="1" dirty="0"/>
            </a:br>
            <a:r>
              <a:rPr lang="de-DE" sz="1800" b="1" u="sng" dirty="0"/>
              <a:t>im Jahr</a:t>
            </a:r>
            <a:r>
              <a:rPr lang="de-DE" sz="1800" b="1" dirty="0"/>
              <a:t>, </a:t>
            </a:r>
            <a:r>
              <a:rPr lang="de-DE" sz="1800" dirty="0"/>
              <a:t>orientiert auf: </a:t>
            </a:r>
          </a:p>
          <a:p>
            <a:pPr marL="555498" lvl="1" indent="-185165" defTabSz="740662">
              <a:lnSpc>
                <a:spcPct val="108000"/>
              </a:lnSpc>
              <a:spcBef>
                <a:spcPts val="400"/>
              </a:spcBef>
              <a:defRPr sz="1700">
                <a:latin typeface="Arial"/>
                <a:ea typeface="Arial"/>
                <a:cs typeface="Arial"/>
                <a:sym typeface="Arial"/>
              </a:defRPr>
            </a:pPr>
            <a:r>
              <a:rPr lang="de-DE" sz="1800" dirty="0"/>
              <a:t>bezahlbaren Wohnraum; Mobilitätswende (Bus und Bahn bezahlbar); Förderung von Initiativen und Kommunen bei der Einrichtung eines kostenfreien Schienen- und Nahverkehr; für eine dezentrale, in den Regionen verankerte Energiewende mit Stärkung der Mitbestimmung der Bürger*innen an den Entscheidungen, wie Energie erzeugt werden soll; Förderung regionaler Wertschöpfungskreisläufe.</a:t>
            </a:r>
          </a:p>
        </p:txBody>
      </p:sp>
      <p:sp>
        <p:nvSpPr>
          <p:cNvPr id="4" name="Slide Number Placeholder 3">
            <a:extLst>
              <a:ext uri="{FF2B5EF4-FFF2-40B4-BE49-F238E27FC236}">
                <a16:creationId xmlns:a16="http://schemas.microsoft.com/office/drawing/2014/main" id="{9A71C945-75F9-8686-F2F9-157C52D5A4D5}"/>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16</a:t>
            </a:fld>
            <a:endParaRPr lang="de-DE" dirty="0"/>
          </a:p>
        </p:txBody>
      </p:sp>
    </p:spTree>
    <p:extLst>
      <p:ext uri="{BB962C8B-B14F-4D97-AF65-F5344CB8AC3E}">
        <p14:creationId xmlns:p14="http://schemas.microsoft.com/office/powerpoint/2010/main" val="250069329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dirty="0">
                <a:solidFill>
                  <a:srgbClr val="56697E"/>
                </a:solidFill>
              </a:rPr>
              <a:t>V. Gesundheit – Faktenlage</a:t>
            </a: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marL="0" indent="0" defTabSz="779615">
              <a:lnSpc>
                <a:spcPct val="108000"/>
              </a:lnSpc>
              <a:spcBef>
                <a:spcPts val="700"/>
              </a:spcBef>
              <a:buSzTx/>
              <a:buNone/>
              <a:defRPr sz="2300" b="1">
                <a:latin typeface="Arial"/>
                <a:ea typeface="Arial"/>
                <a:cs typeface="Arial"/>
                <a:sym typeface="Arial"/>
              </a:defRPr>
            </a:pPr>
            <a:r>
              <a:rPr lang="de-DE" sz="1800" dirty="0"/>
              <a:t>Faktenlage</a:t>
            </a:r>
          </a:p>
          <a:p>
            <a:pPr marL="0" indent="0" defTabSz="779615">
              <a:lnSpc>
                <a:spcPct val="108000"/>
              </a:lnSpc>
              <a:spcBef>
                <a:spcPts val="700"/>
              </a:spcBef>
              <a:buSzTx/>
              <a:buNone/>
              <a:defRPr sz="2300">
                <a:latin typeface="Arial"/>
                <a:ea typeface="Arial"/>
                <a:cs typeface="Arial"/>
                <a:sym typeface="Arial"/>
              </a:defRPr>
            </a:pPr>
            <a:r>
              <a:rPr lang="de-DE" sz="1800" dirty="0"/>
              <a:t>Laut WHO bestimmen fünf zentrale Faktoren zu 90 % die gesundheitlichen Ungleichheiten in Europa in Bezug auf Gesundheit, psychische Gesundheit und Lebenszufriedenheit: </a:t>
            </a:r>
          </a:p>
          <a:p>
            <a:pPr marL="194903" indent="-194903" defTabSz="779615">
              <a:lnSpc>
                <a:spcPct val="108000"/>
              </a:lnSpc>
              <a:spcBef>
                <a:spcPts val="700"/>
              </a:spcBef>
              <a:defRPr sz="2300">
                <a:latin typeface="Arial"/>
                <a:ea typeface="Arial"/>
                <a:cs typeface="Arial"/>
                <a:sym typeface="Arial"/>
              </a:defRPr>
            </a:pPr>
            <a:r>
              <a:rPr lang="de-DE" sz="1800" dirty="0"/>
              <a:t>Qualität der Gesundheitsversorgung,</a:t>
            </a:r>
          </a:p>
          <a:p>
            <a:pPr marL="194903" indent="-194903" defTabSz="779615">
              <a:lnSpc>
                <a:spcPct val="108000"/>
              </a:lnSpc>
              <a:spcBef>
                <a:spcPts val="700"/>
              </a:spcBef>
              <a:defRPr sz="2300">
                <a:latin typeface="Arial"/>
                <a:ea typeface="Arial"/>
                <a:cs typeface="Arial"/>
                <a:sym typeface="Arial"/>
              </a:defRPr>
            </a:pPr>
            <a:r>
              <a:rPr lang="de-DE" sz="1800" dirty="0"/>
              <a:t>finanzielle Unsicherheit,</a:t>
            </a:r>
          </a:p>
          <a:p>
            <a:pPr marL="194903" indent="-194903" defTabSz="779615">
              <a:lnSpc>
                <a:spcPct val="108000"/>
              </a:lnSpc>
              <a:spcBef>
                <a:spcPts val="700"/>
              </a:spcBef>
              <a:defRPr sz="2300">
                <a:latin typeface="Arial"/>
                <a:ea typeface="Arial"/>
                <a:cs typeface="Arial"/>
                <a:sym typeface="Arial"/>
              </a:defRPr>
            </a:pPr>
            <a:r>
              <a:rPr lang="de-DE" sz="1800" dirty="0"/>
              <a:t>schlechte Wohnqualität und Nachbarschaftsumgebung, </a:t>
            </a:r>
          </a:p>
          <a:p>
            <a:pPr marL="194903" indent="-194903" defTabSz="779615">
              <a:lnSpc>
                <a:spcPct val="108000"/>
              </a:lnSpc>
              <a:spcBef>
                <a:spcPts val="700"/>
              </a:spcBef>
              <a:defRPr sz="2300">
                <a:latin typeface="Arial"/>
                <a:ea typeface="Arial"/>
                <a:cs typeface="Arial"/>
                <a:sym typeface="Arial"/>
              </a:defRPr>
            </a:pPr>
            <a:r>
              <a:rPr lang="de-DE" sz="1800" dirty="0"/>
              <a:t>soziale Ausgrenzung und der Mangel an Arbeitsplätzen, </a:t>
            </a:r>
          </a:p>
          <a:p>
            <a:pPr marL="194903" indent="-194903" defTabSz="779615">
              <a:lnSpc>
                <a:spcPct val="108000"/>
              </a:lnSpc>
              <a:spcBef>
                <a:spcPts val="700"/>
              </a:spcBef>
              <a:defRPr sz="2300">
                <a:latin typeface="Arial"/>
                <a:ea typeface="Arial"/>
                <a:cs typeface="Arial"/>
                <a:sym typeface="Arial"/>
              </a:defRPr>
            </a:pPr>
            <a:r>
              <a:rPr lang="de-DE" sz="1800" dirty="0"/>
              <a:t>schlechte Arbeitsbedingungen.</a:t>
            </a:r>
          </a:p>
        </p:txBody>
      </p:sp>
      <p:sp>
        <p:nvSpPr>
          <p:cNvPr id="4" name="Slide Number Placeholder 3">
            <a:extLst>
              <a:ext uri="{FF2B5EF4-FFF2-40B4-BE49-F238E27FC236}">
                <a16:creationId xmlns:a16="http://schemas.microsoft.com/office/drawing/2014/main" id="{04D0D111-E004-2779-E477-B7848992742B}"/>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17</a:t>
            </a:fld>
            <a:endParaRPr lang="de-DE" dirty="0"/>
          </a:p>
        </p:txBody>
      </p:sp>
    </p:spTree>
    <p:extLst>
      <p:ext uri="{BB962C8B-B14F-4D97-AF65-F5344CB8AC3E}">
        <p14:creationId xmlns:p14="http://schemas.microsoft.com/office/powerpoint/2010/main" val="229827123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dirty="0">
                <a:solidFill>
                  <a:srgbClr val="56697E"/>
                </a:solidFill>
              </a:rPr>
              <a:t>V. Gesundheit – Vorhaben der EU</a:t>
            </a: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a:xfrm>
            <a:off x="838198" y="1887049"/>
            <a:ext cx="11100373" cy="4351338"/>
          </a:xfrm>
        </p:spPr>
        <p:txBody>
          <a:bodyPr/>
          <a:lstStyle/>
          <a:p>
            <a:pPr marL="0" indent="0" defTabSz="832103">
              <a:lnSpc>
                <a:spcPct val="120000"/>
              </a:lnSpc>
              <a:spcBef>
                <a:spcPts val="900"/>
              </a:spcBef>
              <a:buSzTx/>
              <a:buNone/>
              <a:defRPr sz="1500" b="1">
                <a:latin typeface="Arial"/>
                <a:ea typeface="Arial"/>
                <a:cs typeface="Arial"/>
                <a:sym typeface="Arial"/>
              </a:defRPr>
            </a:pPr>
            <a:r>
              <a:rPr lang="de-DE" sz="1600" dirty="0"/>
              <a:t>Vorhaben der EU-Institutionen</a:t>
            </a:r>
          </a:p>
          <a:p>
            <a:pPr marL="208025" indent="-208025" defTabSz="832103">
              <a:lnSpc>
                <a:spcPct val="120000"/>
              </a:lnSpc>
              <a:spcBef>
                <a:spcPts val="900"/>
              </a:spcBef>
              <a:defRPr sz="1500">
                <a:latin typeface="Arial"/>
                <a:ea typeface="Arial"/>
                <a:cs typeface="Arial"/>
                <a:sym typeface="Arial"/>
              </a:defRPr>
            </a:pPr>
            <a:r>
              <a:rPr lang="de-DE" sz="1600" dirty="0"/>
              <a:t>Säule sozialer Rechte enthält das Prinzip 16: </a:t>
            </a:r>
            <a:r>
              <a:rPr lang="de-DE" sz="1600" i="1" dirty="0"/>
              <a:t>„Jeder hat das Recht auf zeitnahen Zugang zu erschwinglicher, vorbeugender und heilender Gesundheitsversorgung von guter Qualität.“</a:t>
            </a:r>
          </a:p>
          <a:p>
            <a:pPr marL="208025" indent="-208025" defTabSz="832103">
              <a:lnSpc>
                <a:spcPct val="120000"/>
              </a:lnSpc>
              <a:spcBef>
                <a:spcPts val="900"/>
              </a:spcBef>
              <a:defRPr sz="1500">
                <a:latin typeface="Arial"/>
                <a:ea typeface="Arial"/>
                <a:cs typeface="Arial"/>
                <a:sym typeface="Arial"/>
              </a:defRPr>
            </a:pPr>
            <a:r>
              <a:rPr lang="de-DE" sz="1600" dirty="0"/>
              <a:t>2021 wurde das </a:t>
            </a:r>
            <a:r>
              <a:rPr lang="de-DE" sz="1600" b="1" dirty="0"/>
              <a:t>EU-Programm EU4Health für den Zeitraum 2021–2027 aufgelegt –</a:t>
            </a:r>
            <a:r>
              <a:rPr lang="de-DE" sz="1600" dirty="0"/>
              <a:t>&gt; Budget 5,3 Milliarden Euro. </a:t>
            </a:r>
          </a:p>
          <a:p>
            <a:pPr marL="0" indent="0" defTabSz="832103">
              <a:lnSpc>
                <a:spcPct val="120000"/>
              </a:lnSpc>
              <a:spcBef>
                <a:spcPts val="900"/>
              </a:spcBef>
              <a:buSzTx/>
              <a:buNone/>
              <a:defRPr sz="1500">
                <a:latin typeface="Arial"/>
                <a:ea typeface="Arial"/>
                <a:cs typeface="Arial"/>
                <a:sym typeface="Arial"/>
              </a:defRPr>
            </a:pPr>
            <a:r>
              <a:rPr lang="de-DE" sz="1600" dirty="0"/>
              <a:t>Vier allgemeine (und zehn spezifische Ziele): </a:t>
            </a:r>
          </a:p>
          <a:p>
            <a:pPr marL="468058" indent="-468058" defTabSz="832103">
              <a:lnSpc>
                <a:spcPct val="120000"/>
              </a:lnSpc>
              <a:spcBef>
                <a:spcPts val="900"/>
              </a:spcBef>
              <a:buFontTx/>
              <a:buAutoNum type="arabicPeriod"/>
              <a:defRPr sz="1500">
                <a:latin typeface="Arial"/>
                <a:ea typeface="Arial"/>
                <a:cs typeface="Arial"/>
                <a:sym typeface="Arial"/>
              </a:defRPr>
            </a:pPr>
            <a:r>
              <a:rPr lang="de-DE" sz="1600" dirty="0"/>
              <a:t>Verbesserung und Förderung der Gesundheit, insbesondere Krebs-Forschungen und Behandlung; </a:t>
            </a:r>
          </a:p>
          <a:p>
            <a:pPr marL="468058" indent="-468058" defTabSz="832103">
              <a:lnSpc>
                <a:spcPct val="120000"/>
              </a:lnSpc>
              <a:spcBef>
                <a:spcPts val="900"/>
              </a:spcBef>
              <a:buFontTx/>
              <a:buAutoNum type="arabicPeriod"/>
              <a:defRPr sz="1500">
                <a:latin typeface="Arial"/>
                <a:ea typeface="Arial"/>
                <a:cs typeface="Arial"/>
                <a:sym typeface="Arial"/>
              </a:defRPr>
            </a:pPr>
            <a:r>
              <a:rPr lang="de-DE" sz="1600" dirty="0"/>
              <a:t>Internationale Gesundheitsinitiativen und Zusammenarbeit, Ergänzung der nationalen Vorräte an krisenrelevanten Produkten und Aufbau einer Reserve an medizinischem, pflegerischem und unterstützendem Personal sowie </a:t>
            </a:r>
          </a:p>
          <a:p>
            <a:pPr marL="468058" indent="-468058" defTabSz="832103">
              <a:lnSpc>
                <a:spcPct val="120000"/>
              </a:lnSpc>
              <a:spcBef>
                <a:spcPts val="900"/>
              </a:spcBef>
              <a:buFontTx/>
              <a:buAutoNum type="arabicPeriod"/>
              <a:defRPr sz="1500">
                <a:latin typeface="Arial"/>
                <a:ea typeface="Arial"/>
                <a:cs typeface="Arial"/>
                <a:sym typeface="Arial"/>
              </a:defRPr>
            </a:pPr>
            <a:r>
              <a:rPr lang="de-DE" sz="1600" dirty="0"/>
              <a:t>Zugang zu Arzneimitteln und Medizinprodukten.</a:t>
            </a:r>
          </a:p>
          <a:p>
            <a:pPr marL="468058" indent="-468058" defTabSz="832103">
              <a:lnSpc>
                <a:spcPct val="120000"/>
              </a:lnSpc>
              <a:spcBef>
                <a:spcPts val="900"/>
              </a:spcBef>
              <a:buFontTx/>
              <a:buAutoNum type="arabicPeriod"/>
              <a:defRPr sz="1500">
                <a:latin typeface="Arial"/>
                <a:ea typeface="Arial"/>
                <a:cs typeface="Arial"/>
                <a:sym typeface="Arial"/>
              </a:defRPr>
            </a:pPr>
            <a:r>
              <a:rPr lang="de-DE" sz="1600" dirty="0"/>
              <a:t>Stärkung von Gesundheitsdaten (nicht unproblematisch!), digitalen Instrumenten und Diensten, </a:t>
            </a:r>
            <a:br>
              <a:rPr lang="de-DE" sz="1600" dirty="0"/>
            </a:br>
            <a:r>
              <a:rPr lang="de-DE" sz="1600" dirty="0"/>
              <a:t>digitale Transformation der Gesundheitsversorgung</a:t>
            </a:r>
          </a:p>
        </p:txBody>
      </p:sp>
      <p:sp>
        <p:nvSpPr>
          <p:cNvPr id="4" name="Slide Number Placeholder 3">
            <a:extLst>
              <a:ext uri="{FF2B5EF4-FFF2-40B4-BE49-F238E27FC236}">
                <a16:creationId xmlns:a16="http://schemas.microsoft.com/office/drawing/2014/main" id="{BCA40A8A-0342-22F7-9A67-5BE38681F0D0}"/>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18</a:t>
            </a:fld>
            <a:endParaRPr lang="de-DE" dirty="0"/>
          </a:p>
        </p:txBody>
      </p:sp>
    </p:spTree>
    <p:extLst>
      <p:ext uri="{BB962C8B-B14F-4D97-AF65-F5344CB8AC3E}">
        <p14:creationId xmlns:p14="http://schemas.microsoft.com/office/powerpoint/2010/main" val="319505438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dirty="0">
                <a:solidFill>
                  <a:srgbClr val="56697E"/>
                </a:solidFill>
              </a:rPr>
              <a:t>V. Gesundheit – Linke Forderungen</a:t>
            </a: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a:xfrm>
            <a:off x="838198" y="1887049"/>
            <a:ext cx="11100373" cy="4351338"/>
          </a:xfrm>
        </p:spPr>
        <p:txBody>
          <a:bodyPr/>
          <a:lstStyle/>
          <a:p>
            <a:pPr marL="0" indent="0">
              <a:lnSpc>
                <a:spcPct val="120000"/>
              </a:lnSpc>
              <a:buSzTx/>
              <a:buNone/>
              <a:defRPr b="1">
                <a:latin typeface="Arial"/>
                <a:ea typeface="Arial"/>
                <a:cs typeface="Arial"/>
                <a:sym typeface="Arial"/>
              </a:defRPr>
            </a:pPr>
            <a:r>
              <a:rPr lang="de-DE" sz="1800" dirty="0"/>
              <a:t>Forderungen der LINKEN </a:t>
            </a:r>
          </a:p>
          <a:p>
            <a:pPr>
              <a:lnSpc>
                <a:spcPct val="120000"/>
              </a:lnSpc>
              <a:defRPr>
                <a:latin typeface="Arial"/>
                <a:ea typeface="Arial"/>
                <a:cs typeface="Arial"/>
                <a:sym typeface="Arial"/>
              </a:defRPr>
            </a:pPr>
            <a:r>
              <a:rPr lang="de-DE" sz="1800" dirty="0"/>
              <a:t>Ausbau und Erhalt der öffentlichen Gesundheitseinrichtungen,</a:t>
            </a:r>
          </a:p>
          <a:p>
            <a:pPr>
              <a:lnSpc>
                <a:spcPct val="120000"/>
              </a:lnSpc>
              <a:defRPr>
                <a:latin typeface="Arial"/>
                <a:ea typeface="Arial"/>
                <a:cs typeface="Arial"/>
                <a:sym typeface="Arial"/>
              </a:defRPr>
            </a:pPr>
            <a:r>
              <a:rPr lang="de-DE" sz="1800" dirty="0"/>
              <a:t>Zugang von allen in der EU zu allen und bezahlbaren Medikamenten und medizinischen Leistungen. </a:t>
            </a:r>
          </a:p>
          <a:p>
            <a:pPr>
              <a:lnSpc>
                <a:spcPct val="120000"/>
              </a:lnSpc>
              <a:defRPr>
                <a:latin typeface="Arial"/>
                <a:ea typeface="Arial"/>
                <a:cs typeface="Arial"/>
                <a:sym typeface="Arial"/>
              </a:defRPr>
            </a:pPr>
            <a:r>
              <a:rPr lang="de-DE" sz="1800" dirty="0"/>
              <a:t>Freigabe der Patente – analog der linken EU-Kampagne/Antrag, </a:t>
            </a:r>
          </a:p>
          <a:p>
            <a:pPr>
              <a:lnSpc>
                <a:spcPct val="120000"/>
              </a:lnSpc>
              <a:defRPr>
                <a:latin typeface="Arial"/>
                <a:ea typeface="Arial"/>
                <a:cs typeface="Arial"/>
                <a:sym typeface="Arial"/>
              </a:defRPr>
            </a:pPr>
            <a:r>
              <a:rPr lang="de-DE" sz="1800" dirty="0"/>
              <a:t>Gesundheitsdaten und Grundrechte in Einklang bringen.</a:t>
            </a:r>
          </a:p>
        </p:txBody>
      </p:sp>
      <p:sp>
        <p:nvSpPr>
          <p:cNvPr id="6" name="Slide Number Placeholder 3">
            <a:extLst>
              <a:ext uri="{FF2B5EF4-FFF2-40B4-BE49-F238E27FC236}">
                <a16:creationId xmlns:a16="http://schemas.microsoft.com/office/drawing/2014/main" id="{4710E6BF-D981-6246-BF70-4F83C7BFD6FF}"/>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19</a:t>
            </a:fld>
            <a:endParaRPr lang="de-DE" dirty="0"/>
          </a:p>
        </p:txBody>
      </p:sp>
    </p:spTree>
    <p:extLst>
      <p:ext uri="{BB962C8B-B14F-4D97-AF65-F5344CB8AC3E}">
        <p14:creationId xmlns:p14="http://schemas.microsoft.com/office/powerpoint/2010/main" val="423105995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ontent Placeholder 2"/>
          <p:cNvSpPr txBox="1">
            <a:spLocks noGrp="1"/>
          </p:cNvSpPr>
          <p:nvPr>
            <p:ph type="body" idx="1"/>
          </p:nvPr>
        </p:nvSpPr>
        <p:spPr>
          <a:xfrm>
            <a:off x="838200" y="880532"/>
            <a:ext cx="10515600" cy="4609969"/>
          </a:xfrm>
          <a:prstGeom prst="rect">
            <a:avLst/>
          </a:prstGeom>
        </p:spPr>
        <p:txBody>
          <a:bodyPr lIns="50800" tIns="50800" rIns="50800" bIns="50800">
            <a:noAutofit/>
          </a:bodyPr>
          <a:lstStyle/>
          <a:p>
            <a:pPr marL="0" indent="0" defTabSz="315468">
              <a:lnSpc>
                <a:spcPct val="100000"/>
              </a:lnSpc>
              <a:spcBef>
                <a:spcPts val="300"/>
              </a:spcBef>
              <a:buSzTx/>
              <a:buNone/>
              <a:defRPr sz="1800">
                <a:latin typeface="Arial"/>
                <a:ea typeface="Arial"/>
                <a:cs typeface="Arial"/>
                <a:sym typeface="Arial"/>
              </a:defRPr>
            </a:pPr>
            <a:endParaRPr lang="de-DE" sz="1800" dirty="0"/>
          </a:p>
          <a:p>
            <a:pPr marL="0" indent="0" defTabSz="315468">
              <a:lnSpc>
                <a:spcPct val="100000"/>
              </a:lnSpc>
              <a:spcBef>
                <a:spcPts val="300"/>
              </a:spcBef>
              <a:buSzTx/>
              <a:buNone/>
              <a:defRPr sz="1800">
                <a:latin typeface="Arial"/>
                <a:ea typeface="Arial"/>
                <a:cs typeface="Arial"/>
                <a:sym typeface="Arial"/>
              </a:defRPr>
            </a:pPr>
            <a:r>
              <a:rPr sz="1800" dirty="0" err="1"/>
              <a:t>Einstieg</a:t>
            </a:r>
            <a:r>
              <a:rPr sz="1800" dirty="0"/>
              <a:t> für </a:t>
            </a:r>
            <a:r>
              <a:rPr sz="1800" dirty="0" err="1"/>
              <a:t>Eilige</a:t>
            </a:r>
            <a:r>
              <a:rPr sz="1800" dirty="0"/>
              <a:t> (Flyer)</a:t>
            </a:r>
          </a:p>
          <a:p>
            <a:pPr marL="0" indent="0" defTabSz="315468">
              <a:lnSpc>
                <a:spcPct val="100000"/>
              </a:lnSpc>
              <a:spcBef>
                <a:spcPts val="1200"/>
              </a:spcBef>
              <a:buSzTx/>
              <a:buNone/>
              <a:defRPr sz="1800" b="1">
                <a:solidFill>
                  <a:srgbClr val="0070C0"/>
                </a:solidFill>
                <a:latin typeface="Arial"/>
                <a:ea typeface="Arial"/>
                <a:cs typeface="Arial"/>
                <a:sym typeface="Arial"/>
              </a:defRPr>
            </a:pPr>
            <a:r>
              <a:rPr lang="de-DE" sz="1800" dirty="0">
                <a:solidFill>
                  <a:srgbClr val="56697E"/>
                </a:solidFill>
              </a:rPr>
              <a:t>1. AKTUELLE GESETZESLAGEN UND VORHABEN DER EU, DIE KOMMUNEN BESONDERS BETREFFEN – EINE AUSWAHL</a:t>
            </a:r>
          </a:p>
          <a:p>
            <a:pPr marL="0" indent="0" defTabSz="315468">
              <a:lnSpc>
                <a:spcPct val="100000"/>
              </a:lnSpc>
              <a:spcBef>
                <a:spcPts val="300"/>
              </a:spcBef>
              <a:buSzTx/>
              <a:buNone/>
              <a:defRPr sz="1800">
                <a:latin typeface="Arial"/>
                <a:ea typeface="Arial"/>
                <a:cs typeface="Arial"/>
                <a:sym typeface="Arial"/>
              </a:defRPr>
            </a:pPr>
            <a:r>
              <a:rPr sz="1800" dirty="0" err="1"/>
              <a:t>Aktuell</a:t>
            </a:r>
            <a:r>
              <a:rPr sz="1800" dirty="0"/>
              <a:t>: </a:t>
            </a:r>
            <a:r>
              <a:rPr sz="1800" dirty="0" err="1"/>
              <a:t>Klimasozialfonds</a:t>
            </a:r>
            <a:r>
              <a:rPr sz="1800" dirty="0"/>
              <a:t> – </a:t>
            </a:r>
            <a:r>
              <a:rPr sz="1800" dirty="0" err="1"/>
              <a:t>mehr</a:t>
            </a:r>
            <a:r>
              <a:rPr sz="1800" dirty="0"/>
              <a:t> </a:t>
            </a:r>
            <a:r>
              <a:rPr sz="1800" dirty="0" err="1"/>
              <a:t>Demokratie</a:t>
            </a:r>
            <a:r>
              <a:rPr sz="1800" dirty="0"/>
              <a:t> – </a:t>
            </a:r>
            <a:r>
              <a:rPr lang="de-DE" sz="1800" dirty="0"/>
              <a:t>W</a:t>
            </a:r>
            <a:r>
              <a:rPr sz="1800" dirty="0" err="1"/>
              <a:t>eg</a:t>
            </a:r>
            <a:r>
              <a:rPr sz="1800" dirty="0"/>
              <a:t> </a:t>
            </a:r>
            <a:r>
              <a:rPr sz="1800" dirty="0" err="1"/>
              <a:t>mit</a:t>
            </a:r>
            <a:r>
              <a:rPr sz="1800" dirty="0"/>
              <a:t> der </a:t>
            </a:r>
            <a:r>
              <a:rPr sz="1800" dirty="0" err="1"/>
              <a:t>Schuldenbremse</a:t>
            </a:r>
            <a:r>
              <a:rPr sz="1800" dirty="0"/>
              <a:t> </a:t>
            </a:r>
            <a:r>
              <a:rPr lang="de-DE" sz="1800" dirty="0"/>
              <a:t>–</a:t>
            </a:r>
            <a:r>
              <a:rPr sz="1800" dirty="0"/>
              <a:t> </a:t>
            </a:r>
            <a:r>
              <a:rPr sz="1800" dirty="0" err="1"/>
              <a:t>Aktuell</a:t>
            </a:r>
            <a:r>
              <a:rPr sz="1800" dirty="0"/>
              <a:t>: </a:t>
            </a:r>
            <a:br>
              <a:rPr lang="de-DE" sz="1800" dirty="0"/>
            </a:br>
            <a:r>
              <a:rPr sz="1800" dirty="0" err="1"/>
              <a:t>Beihilferechts-Reformen</a:t>
            </a:r>
            <a:endParaRPr lang="de-DE" sz="1800" dirty="0"/>
          </a:p>
          <a:p>
            <a:pPr defTabSz="315468">
              <a:lnSpc>
                <a:spcPct val="100000"/>
              </a:lnSpc>
              <a:spcBef>
                <a:spcPts val="300"/>
              </a:spcBef>
              <a:buSzTx/>
              <a:defRPr sz="1800">
                <a:latin typeface="Arial"/>
                <a:ea typeface="Arial"/>
                <a:cs typeface="Arial"/>
                <a:sym typeface="Arial"/>
              </a:defRPr>
            </a:pPr>
            <a:r>
              <a:rPr sz="1800" dirty="0" err="1"/>
              <a:t>Beispiel</a:t>
            </a:r>
            <a:r>
              <a:rPr sz="1800" dirty="0"/>
              <a:t> 1: EU-</a:t>
            </a:r>
            <a:r>
              <a:rPr sz="1800" dirty="0" err="1"/>
              <a:t>Wasserrahmenrichtlinie</a:t>
            </a:r>
            <a:r>
              <a:rPr sz="1800" dirty="0"/>
              <a:t> </a:t>
            </a:r>
            <a:endParaRPr lang="de-DE" sz="1800" dirty="0"/>
          </a:p>
          <a:p>
            <a:pPr defTabSz="315468">
              <a:lnSpc>
                <a:spcPct val="100000"/>
              </a:lnSpc>
              <a:spcBef>
                <a:spcPts val="300"/>
              </a:spcBef>
              <a:buSzTx/>
              <a:defRPr sz="1800">
                <a:latin typeface="Arial"/>
                <a:ea typeface="Arial"/>
                <a:cs typeface="Arial"/>
                <a:sym typeface="Arial"/>
              </a:defRPr>
            </a:pPr>
            <a:r>
              <a:rPr sz="1800" dirty="0" err="1"/>
              <a:t>Beispiel</a:t>
            </a:r>
            <a:r>
              <a:rPr sz="1800" dirty="0"/>
              <a:t> 2: </a:t>
            </a:r>
            <a:r>
              <a:rPr sz="1800" dirty="0" err="1"/>
              <a:t>Europaweite</a:t>
            </a:r>
            <a:r>
              <a:rPr sz="1800" dirty="0"/>
              <a:t> </a:t>
            </a:r>
            <a:r>
              <a:rPr sz="1800" dirty="0" err="1"/>
              <a:t>Ausschreibung</a:t>
            </a:r>
            <a:r>
              <a:rPr sz="1800" dirty="0"/>
              <a:t> </a:t>
            </a:r>
            <a:r>
              <a:rPr sz="1800" dirty="0" err="1"/>
              <a:t>im</a:t>
            </a:r>
            <a:r>
              <a:rPr sz="1800" dirty="0"/>
              <a:t> ÖPNV</a:t>
            </a:r>
          </a:p>
          <a:p>
            <a:pPr marL="0" indent="0" defTabSz="315468">
              <a:lnSpc>
                <a:spcPct val="100000"/>
              </a:lnSpc>
              <a:spcBef>
                <a:spcPts val="1200"/>
              </a:spcBef>
              <a:buSzTx/>
              <a:buNone/>
              <a:defRPr sz="1800" b="1">
                <a:solidFill>
                  <a:srgbClr val="0070C0"/>
                </a:solidFill>
                <a:latin typeface="Arial"/>
                <a:ea typeface="Arial"/>
                <a:cs typeface="Arial"/>
                <a:sym typeface="Arial"/>
              </a:defRPr>
            </a:pPr>
            <a:r>
              <a:rPr lang="de-DE" sz="1800" b="1" dirty="0">
                <a:solidFill>
                  <a:srgbClr val="56697E"/>
                </a:solidFill>
                <a:latin typeface="Arial" panose="020B0604020202020204" pitchFamily="34" charset="0"/>
                <a:cs typeface="Arial" panose="020B0604020202020204" pitchFamily="34" charset="0"/>
              </a:rPr>
              <a:t>2. DER FÖRDERDSCHUNGEL – EU STRUKTUR- UND FÖRDERPOLITIK UND IHRE VERANKERUNG IN DEUTSCHLAND</a:t>
            </a:r>
          </a:p>
          <a:p>
            <a:pPr marL="0" indent="0" defTabSz="315468">
              <a:lnSpc>
                <a:spcPct val="100000"/>
              </a:lnSpc>
              <a:spcBef>
                <a:spcPts val="1200"/>
              </a:spcBef>
              <a:buSzTx/>
              <a:buNone/>
              <a:defRPr sz="1800" b="1">
                <a:solidFill>
                  <a:srgbClr val="0070C0"/>
                </a:solidFill>
                <a:latin typeface="Arial"/>
                <a:ea typeface="Arial"/>
                <a:cs typeface="Arial"/>
                <a:sym typeface="Arial"/>
              </a:defRPr>
            </a:pPr>
            <a:r>
              <a:rPr lang="de-DE" sz="1800" b="1" dirty="0">
                <a:solidFill>
                  <a:srgbClr val="56697E"/>
                </a:solidFill>
                <a:latin typeface="Arial" panose="020B0604020202020204" pitchFamily="34" charset="0"/>
                <a:cs typeface="Arial" panose="020B0604020202020204" pitchFamily="34" charset="0"/>
              </a:rPr>
              <a:t>3. FÜNF BEISPIELE ZUR UMSETZUNG DER SÄULE SOZIALER RECHTE </a:t>
            </a:r>
          </a:p>
          <a:p>
            <a:pPr marL="0" indent="0" defTabSz="315468">
              <a:lnSpc>
                <a:spcPct val="100000"/>
              </a:lnSpc>
              <a:spcBef>
                <a:spcPts val="300"/>
              </a:spcBef>
              <a:buSzTx/>
              <a:buNone/>
              <a:defRPr sz="1800">
                <a:latin typeface="Arial"/>
                <a:ea typeface="Arial"/>
                <a:cs typeface="Arial"/>
                <a:sym typeface="Arial"/>
              </a:defRPr>
            </a:pPr>
            <a:r>
              <a:rPr sz="1800" dirty="0" err="1"/>
              <a:t>Armut</a:t>
            </a:r>
            <a:r>
              <a:rPr sz="1800" dirty="0"/>
              <a:t> – </a:t>
            </a:r>
            <a:r>
              <a:rPr sz="1800" dirty="0" err="1"/>
              <a:t>Kinderarmut</a:t>
            </a:r>
            <a:r>
              <a:rPr sz="1800" dirty="0"/>
              <a:t> – </a:t>
            </a:r>
            <a:r>
              <a:rPr sz="1800" dirty="0" err="1"/>
              <a:t>Wohnen</a:t>
            </a:r>
            <a:r>
              <a:rPr sz="1800" dirty="0"/>
              <a:t> – </a:t>
            </a:r>
            <a:r>
              <a:rPr sz="1800" dirty="0" err="1"/>
              <a:t>Öffentliche</a:t>
            </a:r>
            <a:r>
              <a:rPr sz="1800" dirty="0"/>
              <a:t> </a:t>
            </a:r>
            <a:r>
              <a:rPr sz="1800" dirty="0" err="1"/>
              <a:t>Daseinsvorsorge</a:t>
            </a:r>
            <a:r>
              <a:rPr sz="1800" dirty="0"/>
              <a:t> – Gesundheit</a:t>
            </a:r>
          </a:p>
          <a:p>
            <a:pPr marL="0" indent="0" defTabSz="315468">
              <a:lnSpc>
                <a:spcPct val="100000"/>
              </a:lnSpc>
              <a:spcBef>
                <a:spcPts val="1200"/>
              </a:spcBef>
              <a:buSzTx/>
              <a:buNone/>
              <a:defRPr sz="1800" b="1">
                <a:solidFill>
                  <a:srgbClr val="0070C0"/>
                </a:solidFill>
                <a:latin typeface="Arial"/>
                <a:ea typeface="Arial"/>
                <a:cs typeface="Arial"/>
                <a:sym typeface="Arial"/>
              </a:defRPr>
            </a:pPr>
            <a:r>
              <a:rPr lang="de-DE" sz="1800" dirty="0">
                <a:solidFill>
                  <a:srgbClr val="56697E"/>
                </a:solidFill>
              </a:rPr>
              <a:t>4. DER HANDREICHUNG TECHNISCHER TEIL: </a:t>
            </a:r>
            <a:br>
              <a:rPr lang="de-DE" sz="1800" dirty="0">
                <a:solidFill>
                  <a:srgbClr val="56697E"/>
                </a:solidFill>
              </a:rPr>
            </a:br>
            <a:r>
              <a:rPr lang="de-DE" sz="1800" dirty="0">
                <a:solidFill>
                  <a:srgbClr val="56697E"/>
                </a:solidFill>
              </a:rPr>
              <a:t>WO FINDE ICH WAS? – NETZWERKE – BEISPIELE GESETZESLAGEN</a:t>
            </a:r>
          </a:p>
          <a:p>
            <a:pPr marL="0" indent="0" defTabSz="315468">
              <a:lnSpc>
                <a:spcPct val="100000"/>
              </a:lnSpc>
              <a:spcBef>
                <a:spcPts val="300"/>
              </a:spcBef>
              <a:buSzTx/>
              <a:buNone/>
              <a:defRPr sz="1800">
                <a:latin typeface="Arial"/>
                <a:ea typeface="Arial"/>
                <a:cs typeface="Arial"/>
                <a:sym typeface="Arial"/>
              </a:defRPr>
            </a:pPr>
            <a:r>
              <a:rPr sz="1800" dirty="0" err="1"/>
              <a:t>Zusammenfassung</a:t>
            </a:r>
            <a:r>
              <a:rPr sz="1800" dirty="0"/>
              <a:t> in </a:t>
            </a:r>
            <a:r>
              <a:rPr sz="1800" dirty="0" err="1"/>
              <a:t>diesen</a:t>
            </a:r>
            <a:r>
              <a:rPr sz="1800" dirty="0"/>
              <a:t> </a:t>
            </a:r>
            <a:r>
              <a:rPr sz="1800" dirty="0" err="1"/>
              <a:t>Folien</a:t>
            </a:r>
            <a:endParaRPr sz="1800" dirty="0"/>
          </a:p>
        </p:txBody>
      </p:sp>
      <p:sp>
        <p:nvSpPr>
          <p:cNvPr id="100" name="Slide Number Placeholder 3"/>
          <p:cNvSpPr txBox="1">
            <a:spLocks noGrp="1"/>
          </p:cNvSpPr>
          <p:nvPr>
            <p:ph type="sldNum" sz="quarter" idx="4294967295"/>
          </p:nvPr>
        </p:nvSpPr>
        <p:spPr>
          <a:xfrm>
            <a:off x="11172417" y="641476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dirty="0"/>
          </a:p>
        </p:txBody>
      </p:sp>
    </p:spTree>
    <p:extLst>
      <p:ext uri="{BB962C8B-B14F-4D97-AF65-F5344CB8AC3E}">
        <p14:creationId xmlns:p14="http://schemas.microsoft.com/office/powerpoint/2010/main" val="3423142663"/>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lide Number Placeholder 3"/>
          <p:cNvSpPr txBox="1">
            <a:spLocks noGrp="1"/>
          </p:cNvSpPr>
          <p:nvPr>
            <p:ph type="sldNum" sz="quarter" idx="4294967295"/>
          </p:nvPr>
        </p:nvSpPr>
        <p:spPr>
          <a:xfrm>
            <a:off x="11095176" y="6414760"/>
            <a:ext cx="258620" cy="2483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dirty="0"/>
          </a:p>
        </p:txBody>
      </p:sp>
      <p:sp>
        <p:nvSpPr>
          <p:cNvPr id="2" name="Textplatzhalter 2">
            <a:extLst>
              <a:ext uri="{FF2B5EF4-FFF2-40B4-BE49-F238E27FC236}">
                <a16:creationId xmlns:a16="http://schemas.microsoft.com/office/drawing/2014/main" id="{063E26EF-876F-17EE-1815-73D59876B9ED}"/>
              </a:ext>
            </a:extLst>
          </p:cNvPr>
          <p:cNvSpPr txBox="1">
            <a:spLocks/>
          </p:cNvSpPr>
          <p:nvPr/>
        </p:nvSpPr>
        <p:spPr>
          <a:xfrm>
            <a:off x="838198" y="1802664"/>
            <a:ext cx="11100373" cy="4690211"/>
          </a:xfrm>
          <a:prstGeom prst="rect">
            <a:avLst/>
          </a:prstGeom>
        </p:spPr>
        <p:txBody>
          <a:bodyPr>
            <a:no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a:lstStyle>
          <a:p>
            <a:pPr marL="0" indent="0" defTabSz="603504">
              <a:lnSpc>
                <a:spcPct val="120000"/>
              </a:lnSpc>
              <a:spcBef>
                <a:spcPts val="0"/>
              </a:spcBef>
              <a:buSzTx/>
              <a:buNone/>
              <a:defRPr sz="1800">
                <a:latin typeface="Arial"/>
                <a:ea typeface="Arial"/>
                <a:cs typeface="Arial"/>
                <a:sym typeface="Arial"/>
              </a:defRPr>
            </a:pPr>
            <a:r>
              <a:rPr lang="de-DE" sz="1800" dirty="0"/>
              <a:t>ist ein Debattenbeitrag zum Zusammenhang linker Europapolitik und Kommunalpolitik. </a:t>
            </a:r>
          </a:p>
          <a:p>
            <a:pPr marL="0" indent="0" defTabSz="603504">
              <a:lnSpc>
                <a:spcPct val="120000"/>
              </a:lnSpc>
              <a:spcBef>
                <a:spcPts val="0"/>
              </a:spcBef>
              <a:buSzTx/>
              <a:buNone/>
              <a:defRPr sz="1800">
                <a:latin typeface="Arial"/>
                <a:ea typeface="Arial"/>
                <a:cs typeface="Arial"/>
                <a:sym typeface="Arial"/>
              </a:defRPr>
            </a:pPr>
            <a:endParaRPr lang="de-DE" sz="1800" dirty="0"/>
          </a:p>
          <a:p>
            <a:pPr marL="0" indent="0" defTabSz="603504">
              <a:lnSpc>
                <a:spcPct val="120000"/>
              </a:lnSpc>
              <a:spcBef>
                <a:spcPts val="0"/>
              </a:spcBef>
              <a:buSzTx/>
              <a:buNone/>
              <a:defRPr sz="1800">
                <a:latin typeface="Arial"/>
                <a:ea typeface="Arial"/>
                <a:cs typeface="Arial"/>
                <a:sym typeface="Arial"/>
              </a:defRPr>
            </a:pPr>
            <a:r>
              <a:rPr lang="de-DE" sz="1800" dirty="0"/>
              <a:t>Wir freuen uns auf die gemeinsame Debatte und auf die gemeinsame Politik, wenn es konkret wird. </a:t>
            </a:r>
          </a:p>
          <a:p>
            <a:pPr marL="0" indent="0" defTabSz="603504">
              <a:lnSpc>
                <a:spcPct val="120000"/>
              </a:lnSpc>
              <a:spcBef>
                <a:spcPts val="0"/>
              </a:spcBef>
              <a:buSzTx/>
              <a:buNone/>
              <a:defRPr sz="1800">
                <a:latin typeface="Arial"/>
                <a:ea typeface="Arial"/>
                <a:cs typeface="Arial"/>
                <a:sym typeface="Arial"/>
              </a:defRPr>
            </a:pPr>
            <a:endParaRPr lang="de-DE" sz="1800" dirty="0"/>
          </a:p>
          <a:p>
            <a:pPr marL="0" indent="0" defTabSz="603504">
              <a:lnSpc>
                <a:spcPct val="120000"/>
              </a:lnSpc>
              <a:spcBef>
                <a:spcPts val="0"/>
              </a:spcBef>
              <a:buSzTx/>
              <a:buNone/>
              <a:defRPr sz="1800">
                <a:latin typeface="Arial"/>
                <a:ea typeface="Arial"/>
                <a:cs typeface="Arial"/>
                <a:sym typeface="Arial"/>
              </a:defRPr>
            </a:pPr>
            <a:r>
              <a:rPr lang="de-DE" sz="1800" dirty="0"/>
              <a:t>Wir sagen allen DANKE, die uns, das Büro von Martina Michels, MdEP, bei der Entstehung unter-</a:t>
            </a:r>
            <a:br>
              <a:rPr lang="de-DE" sz="1800" dirty="0"/>
            </a:br>
            <a:r>
              <a:rPr lang="de-DE" sz="1800" dirty="0"/>
              <a:t>stützt haben: </a:t>
            </a:r>
            <a:br>
              <a:rPr lang="de-DE" sz="1800" dirty="0"/>
            </a:br>
            <a:r>
              <a:rPr lang="de-DE" sz="1800" dirty="0"/>
              <a:t>u. a. Cornelia Hildebrandt, Europäische Stiftung </a:t>
            </a:r>
            <a:r>
              <a:rPr lang="de-DE" dirty="0" err="1">
                <a:solidFill>
                  <a:srgbClr val="000000"/>
                </a:solidFill>
                <a:effectLst/>
                <a:latin typeface="Helvetica" pitchFamily="2" charset="0"/>
              </a:rPr>
              <a:t>transform</a:t>
            </a:r>
            <a:r>
              <a:rPr lang="de-DE" dirty="0">
                <a:solidFill>
                  <a:srgbClr val="000000"/>
                </a:solidFill>
                <a:effectLst/>
                <a:latin typeface="Helvetica" pitchFamily="2" charset="0"/>
              </a:rPr>
              <a:t>!</a:t>
            </a:r>
            <a:r>
              <a:rPr lang="de-DE" sz="1800" dirty="0"/>
              <a:t> (Kapitel 3), Jörg Detjen von der linken Stadtratsfraktion Köln und alle seine Mitstreiterinnen und Mitstreiter, die uns mit kniffeligen Fragen und tollen Anregungen bei der Entstehung geholfen haben und wir danken Frederike-Sophie </a:t>
            </a:r>
            <a:r>
              <a:rPr lang="de-DE" sz="1800" dirty="0" err="1"/>
              <a:t>Gronde</a:t>
            </a:r>
            <a:r>
              <a:rPr lang="de-DE" sz="1800" dirty="0"/>
              <a:t>-Brunner, die sich auch mit konkreten Beispielen beteiligte.</a:t>
            </a:r>
            <a:endParaRPr lang="de-DE" sz="1800" dirty="0">
              <a:solidFill>
                <a:srgbClr val="FF0000"/>
              </a:solidFill>
            </a:endParaRPr>
          </a:p>
          <a:p>
            <a:pPr marL="0" indent="0" algn="ctr" defTabSz="325892">
              <a:spcBef>
                <a:spcPts val="300"/>
              </a:spcBef>
              <a:buSzTx/>
              <a:buNone/>
              <a:defRPr sz="1300">
                <a:solidFill>
                  <a:srgbClr val="FF0000"/>
                </a:solidFill>
              </a:defRPr>
            </a:pPr>
            <a:endParaRPr lang="de-DE" sz="1600" dirty="0">
              <a:solidFill>
                <a:srgbClr val="FF0000"/>
              </a:solidFill>
            </a:endParaRPr>
          </a:p>
          <a:p>
            <a:pPr marL="0" indent="0" algn="ctr" defTabSz="325892">
              <a:spcBef>
                <a:spcPts val="300"/>
              </a:spcBef>
              <a:buSzTx/>
              <a:buNone/>
              <a:defRPr sz="1300">
                <a:solidFill>
                  <a:srgbClr val="FF0000"/>
                </a:solidFill>
                <a:latin typeface="Arial"/>
                <a:ea typeface="Arial"/>
                <a:cs typeface="Arial"/>
                <a:sym typeface="Arial"/>
              </a:defRPr>
            </a:pPr>
            <a:endParaRPr lang="de-DE" sz="1600" dirty="0">
              <a:solidFill>
                <a:srgbClr val="FF0000"/>
              </a:solidFill>
            </a:endParaRPr>
          </a:p>
          <a:p>
            <a:pPr marL="0" indent="0" defTabSz="325892">
              <a:spcBef>
                <a:spcPts val="300"/>
              </a:spcBef>
              <a:buSzTx/>
              <a:buNone/>
              <a:defRPr sz="2600">
                <a:solidFill>
                  <a:srgbClr val="FF0000"/>
                </a:solidFill>
                <a:latin typeface="Arial"/>
                <a:ea typeface="Arial"/>
                <a:cs typeface="Arial"/>
                <a:sym typeface="Arial"/>
              </a:defRPr>
            </a:pPr>
            <a:r>
              <a:rPr lang="de-DE" sz="2000" dirty="0">
                <a:solidFill>
                  <a:srgbClr val="00A586"/>
                </a:solidFill>
              </a:rPr>
              <a:t>Danke für Eure Aufmerksamkeit!</a:t>
            </a:r>
          </a:p>
        </p:txBody>
      </p:sp>
      <p:sp>
        <p:nvSpPr>
          <p:cNvPr id="4" name="Titel 3">
            <a:extLst>
              <a:ext uri="{FF2B5EF4-FFF2-40B4-BE49-F238E27FC236}">
                <a16:creationId xmlns:a16="http://schemas.microsoft.com/office/drawing/2014/main" id="{9430C319-2869-535D-72FA-1331DDC47514}"/>
              </a:ext>
            </a:extLst>
          </p:cNvPr>
          <p:cNvSpPr>
            <a:spLocks noGrp="1"/>
          </p:cNvSpPr>
          <p:nvPr>
            <p:ph type="title"/>
          </p:nvPr>
        </p:nvSpPr>
        <p:spPr/>
        <p:txBody>
          <a:bodyPr/>
          <a:lstStyle/>
          <a:p>
            <a:r>
              <a:rPr lang="de-DE" dirty="0">
                <a:solidFill>
                  <a:srgbClr val="00A586"/>
                </a:solidFill>
                <a:effectLst/>
                <a:latin typeface="+mj-lt"/>
              </a:rPr>
              <a:t>Diese Handreichung</a:t>
            </a:r>
            <a:endParaRPr lang="de-DE" dirty="0">
              <a:solidFill>
                <a:srgbClr val="00A586"/>
              </a:solidFill>
              <a:latin typeface="+mj-lt"/>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84D873-6CEE-3B96-22BC-0B2469B712C1}"/>
              </a:ext>
            </a:extLst>
          </p:cNvPr>
          <p:cNvSpPr>
            <a:spLocks noGrp="1"/>
          </p:cNvSpPr>
          <p:nvPr>
            <p:ph type="title"/>
          </p:nvPr>
        </p:nvSpPr>
        <p:spPr/>
        <p:txBody>
          <a:bodyPr/>
          <a:lstStyle/>
          <a:p>
            <a:r>
              <a:rPr lang="de-DE" dirty="0">
                <a:solidFill>
                  <a:srgbClr val="00A586"/>
                </a:solidFill>
              </a:rPr>
              <a:t>Aus Kapitel 1: </a:t>
            </a:r>
            <a:r>
              <a:rPr lang="de-DE" u="sng" dirty="0">
                <a:solidFill>
                  <a:srgbClr val="00A586"/>
                </a:solidFill>
              </a:rPr>
              <a:t>Klimasozialfonds</a:t>
            </a:r>
            <a:r>
              <a:rPr lang="de-DE" dirty="0">
                <a:solidFill>
                  <a:srgbClr val="00A586"/>
                </a:solidFill>
              </a:rPr>
              <a:t> im Rahmen des Fitfor55-Pakets, beschlossen (April 2023)</a:t>
            </a:r>
            <a:endParaRPr lang="de-DE" dirty="0"/>
          </a:p>
        </p:txBody>
      </p:sp>
      <p:sp>
        <p:nvSpPr>
          <p:cNvPr id="3" name="Textplatzhalter 2">
            <a:extLst>
              <a:ext uri="{FF2B5EF4-FFF2-40B4-BE49-F238E27FC236}">
                <a16:creationId xmlns:a16="http://schemas.microsoft.com/office/drawing/2014/main" id="{EFF90C78-7E40-1756-F2BF-9EAADE7C7837}"/>
              </a:ext>
            </a:extLst>
          </p:cNvPr>
          <p:cNvSpPr>
            <a:spLocks noGrp="1"/>
          </p:cNvSpPr>
          <p:nvPr>
            <p:ph type="body" idx="1"/>
          </p:nvPr>
        </p:nvSpPr>
        <p:spPr/>
        <p:txBody>
          <a:bodyPr/>
          <a:lstStyle/>
          <a:p>
            <a:pPr marL="196595" indent="-196595" defTabSz="786383">
              <a:lnSpc>
                <a:spcPct val="100000"/>
              </a:lnSpc>
              <a:spcBef>
                <a:spcPts val="800"/>
              </a:spcBef>
              <a:defRPr sz="1800">
                <a:latin typeface="Arial"/>
                <a:ea typeface="Arial"/>
                <a:cs typeface="Arial"/>
                <a:sym typeface="Arial"/>
              </a:defRPr>
            </a:pPr>
            <a:r>
              <a:rPr lang="de-DE" dirty="0"/>
              <a:t>Mitgliedstaaten müssen mit lokalen und regionalen Behörden, Wirtschafts- und Sozialpartnern </a:t>
            </a:r>
            <a:br>
              <a:rPr lang="de-DE" dirty="0"/>
            </a:br>
            <a:r>
              <a:rPr lang="de-DE" dirty="0"/>
              <a:t>sowie der Zivilgesellschaft </a:t>
            </a:r>
            <a:r>
              <a:rPr lang="de-DE" b="1" dirty="0"/>
              <a:t>„Soziale Klimapläne“</a:t>
            </a:r>
            <a:r>
              <a:rPr lang="de-DE" dirty="0"/>
              <a:t> vorlegen:</a:t>
            </a:r>
          </a:p>
          <a:p>
            <a:pPr marL="589787" lvl="1" indent="-196595" defTabSz="786383">
              <a:lnSpc>
                <a:spcPct val="100000"/>
              </a:lnSpc>
              <a:spcBef>
                <a:spcPts val="800"/>
              </a:spcBef>
              <a:defRPr sz="1800">
                <a:latin typeface="Arial"/>
                <a:ea typeface="Arial"/>
                <a:cs typeface="Arial"/>
                <a:sym typeface="Arial"/>
              </a:defRPr>
            </a:pPr>
            <a:r>
              <a:rPr lang="de-DE" dirty="0"/>
              <a:t>Novum: </a:t>
            </a:r>
            <a:r>
              <a:rPr lang="de-DE" b="1" dirty="0"/>
              <a:t>direkte Einkommensstützung</a:t>
            </a:r>
            <a:r>
              <a:rPr lang="de-DE" dirty="0"/>
              <a:t>, z. B. steuerliche Anreize, </a:t>
            </a:r>
            <a:br>
              <a:rPr lang="de-DE" dirty="0"/>
            </a:br>
            <a:r>
              <a:rPr lang="de-DE" dirty="0"/>
              <a:t>Gutscheine und Subventionen möglich,</a:t>
            </a:r>
          </a:p>
          <a:p>
            <a:pPr marL="589787" lvl="1" indent="-196595" defTabSz="786383">
              <a:lnSpc>
                <a:spcPct val="100000"/>
              </a:lnSpc>
              <a:spcBef>
                <a:spcPts val="800"/>
              </a:spcBef>
              <a:defRPr sz="1800">
                <a:latin typeface="Arial"/>
                <a:ea typeface="Arial"/>
                <a:cs typeface="Arial"/>
                <a:sym typeface="Arial"/>
              </a:defRPr>
            </a:pPr>
            <a:r>
              <a:rPr lang="de-DE" dirty="0"/>
              <a:t>langfristige Investitionen in Gebäudesanierung oder erneuerbare Energien oder </a:t>
            </a:r>
          </a:p>
          <a:p>
            <a:pPr marL="589787" lvl="1" indent="-196595" defTabSz="786383">
              <a:lnSpc>
                <a:spcPct val="100000"/>
              </a:lnSpc>
              <a:spcBef>
                <a:spcPts val="800"/>
              </a:spcBef>
              <a:defRPr sz="1800">
                <a:latin typeface="Arial"/>
                <a:ea typeface="Arial"/>
                <a:cs typeface="Arial"/>
                <a:sym typeface="Arial"/>
              </a:defRPr>
            </a:pPr>
            <a:r>
              <a:rPr lang="de-DE" dirty="0"/>
              <a:t>Maßnahmen für den Umstieg vom Individualverkehr auf den ÖPNV.</a:t>
            </a:r>
          </a:p>
          <a:p>
            <a:pPr marL="196595" indent="-196595" defTabSz="786383">
              <a:lnSpc>
                <a:spcPct val="100000"/>
              </a:lnSpc>
              <a:spcBef>
                <a:spcPts val="1200"/>
              </a:spcBef>
              <a:defRPr sz="1800" b="1">
                <a:latin typeface="Arial"/>
                <a:ea typeface="Arial"/>
                <a:cs typeface="Arial"/>
                <a:sym typeface="Arial"/>
              </a:defRPr>
            </a:pPr>
            <a:r>
              <a:rPr lang="de-DE" dirty="0"/>
              <a:t>Finanzierung:</a:t>
            </a:r>
            <a:r>
              <a:rPr lang="de-DE" b="0" dirty="0"/>
              <a:t> bis 65 Mrd. Euro aus dem </a:t>
            </a:r>
            <a:r>
              <a:rPr lang="de-DE" b="0" dirty="0" err="1"/>
              <a:t>Zertifikatehandel</a:t>
            </a:r>
            <a:r>
              <a:rPr lang="de-DE" b="0" dirty="0"/>
              <a:t> von 2026</a:t>
            </a:r>
            <a:r>
              <a:rPr lang="de-DE" dirty="0"/>
              <a:t>–</a:t>
            </a:r>
            <a:r>
              <a:rPr lang="de-DE" b="0" dirty="0"/>
              <a:t>2032 (</a:t>
            </a:r>
            <a:r>
              <a:rPr lang="de-DE" b="0" i="1" dirty="0"/>
              <a:t>=&gt;</a:t>
            </a:r>
            <a:r>
              <a:rPr lang="de-DE" b="0" dirty="0"/>
              <a:t> </a:t>
            </a:r>
            <a:r>
              <a:rPr lang="de-DE" b="0" i="1" dirty="0"/>
              <a:t>richtige Maßnahme</a:t>
            </a:r>
            <a:r>
              <a:rPr lang="de-DE" i="1" dirty="0"/>
              <a:t>, </a:t>
            </a:r>
            <a:r>
              <a:rPr lang="de-DE" b="0" i="1" dirty="0"/>
              <a:t>falsche Finanzierungquelle aus linker Sicht</a:t>
            </a:r>
            <a:r>
              <a:rPr lang="de-DE" b="0" dirty="0"/>
              <a:t>); 25 % der Mittel sollen die Mitgliedstaaten aufbringen.</a:t>
            </a:r>
          </a:p>
          <a:p>
            <a:pPr marL="196595" indent="-196595" defTabSz="786383">
              <a:lnSpc>
                <a:spcPct val="100000"/>
              </a:lnSpc>
              <a:spcBef>
                <a:spcPts val="1200"/>
              </a:spcBef>
              <a:defRPr sz="1800">
                <a:latin typeface="Arial"/>
                <a:ea typeface="Arial"/>
                <a:cs typeface="Arial"/>
                <a:sym typeface="Arial"/>
              </a:defRPr>
            </a:pPr>
            <a:r>
              <a:rPr lang="de-DE" dirty="0"/>
              <a:t>Linke Fraktion hat mehrheitlich dem Klimasozialfonds, den auch Gewerkschaften unterstützten, zugestimmt.</a:t>
            </a:r>
          </a:p>
        </p:txBody>
      </p:sp>
      <p:sp>
        <p:nvSpPr>
          <p:cNvPr id="4" name="Slide Number Placeholder 3">
            <a:extLst>
              <a:ext uri="{FF2B5EF4-FFF2-40B4-BE49-F238E27FC236}">
                <a16:creationId xmlns:a16="http://schemas.microsoft.com/office/drawing/2014/main" id="{5AC32322-6669-77AB-6BAA-CE041F551A0F}"/>
              </a:ext>
            </a:extLst>
          </p:cNvPr>
          <p:cNvSpPr txBox="1">
            <a:spLocks/>
          </p:cNvSpPr>
          <p:nvPr/>
        </p:nvSpPr>
        <p:spPr>
          <a:xfrm>
            <a:off x="11172417" y="6414760"/>
            <a:ext cx="181379" cy="24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3</a:t>
            </a:fld>
            <a:endParaRPr lang="de-DE" dirty="0"/>
          </a:p>
        </p:txBody>
      </p:sp>
    </p:spTree>
    <p:extLst>
      <p:ext uri="{BB962C8B-B14F-4D97-AF65-F5344CB8AC3E}">
        <p14:creationId xmlns:p14="http://schemas.microsoft.com/office/powerpoint/2010/main" val="40725278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0316A9-EFB0-8767-C7AF-91B614F1A724}"/>
              </a:ext>
            </a:extLst>
          </p:cNvPr>
          <p:cNvSpPr>
            <a:spLocks noGrp="1"/>
          </p:cNvSpPr>
          <p:nvPr>
            <p:ph type="title"/>
          </p:nvPr>
        </p:nvSpPr>
        <p:spPr/>
        <p:txBody>
          <a:bodyPr/>
          <a:lstStyle/>
          <a:p>
            <a:r>
              <a:rPr lang="de-DE" dirty="0">
                <a:solidFill>
                  <a:srgbClr val="00A586"/>
                </a:solidFill>
              </a:rPr>
              <a:t>Aus Kapitel 1: Grundsatzdebatten </a:t>
            </a:r>
            <a:endParaRPr lang="de-DE" dirty="0"/>
          </a:p>
        </p:txBody>
      </p:sp>
      <p:sp>
        <p:nvSpPr>
          <p:cNvPr id="3" name="Textplatzhalter 2">
            <a:extLst>
              <a:ext uri="{FF2B5EF4-FFF2-40B4-BE49-F238E27FC236}">
                <a16:creationId xmlns:a16="http://schemas.microsoft.com/office/drawing/2014/main" id="{9670C4C7-A6CA-26DF-BAEA-53C3B288D6C5}"/>
              </a:ext>
            </a:extLst>
          </p:cNvPr>
          <p:cNvSpPr>
            <a:spLocks noGrp="1"/>
          </p:cNvSpPr>
          <p:nvPr>
            <p:ph type="body" idx="1"/>
          </p:nvPr>
        </p:nvSpPr>
        <p:spPr>
          <a:xfrm>
            <a:off x="838199" y="1867799"/>
            <a:ext cx="10515600" cy="3875455"/>
          </a:xfrm>
        </p:spPr>
        <p:txBody>
          <a:bodyPr/>
          <a:lstStyle/>
          <a:p>
            <a:pPr marL="0" indent="0" defTabSz="786383">
              <a:lnSpc>
                <a:spcPct val="100000"/>
              </a:lnSpc>
              <a:spcBef>
                <a:spcPts val="800"/>
              </a:spcBef>
              <a:buSzTx/>
              <a:buNone/>
              <a:defRPr sz="1800" b="1">
                <a:latin typeface="Arial"/>
                <a:ea typeface="Arial"/>
                <a:cs typeface="Arial"/>
                <a:sym typeface="Arial"/>
              </a:defRPr>
            </a:pPr>
            <a:r>
              <a:rPr lang="de-DE" dirty="0"/>
              <a:t>Kommunen am Katzentisch der Macht? – Mehr Demokratie! </a:t>
            </a:r>
            <a:endParaRPr lang="de-DE" u="sng" dirty="0"/>
          </a:p>
          <a:p>
            <a:pPr marL="0" indent="0" defTabSz="786383">
              <a:lnSpc>
                <a:spcPct val="100000"/>
              </a:lnSpc>
              <a:spcBef>
                <a:spcPts val="800"/>
              </a:spcBef>
              <a:buSzTx/>
              <a:buNone/>
              <a:defRPr sz="1800">
                <a:latin typeface="Arial"/>
                <a:ea typeface="Arial"/>
                <a:cs typeface="Arial"/>
                <a:sym typeface="Arial"/>
              </a:defRPr>
            </a:pPr>
            <a:r>
              <a:rPr lang="de-DE" dirty="0"/>
              <a:t>Wie können sich Kommunen in die Europäischen Politik einmischen? </a:t>
            </a:r>
          </a:p>
          <a:p>
            <a:pPr marL="0" indent="0" defTabSz="786383">
              <a:lnSpc>
                <a:spcPct val="100000"/>
              </a:lnSpc>
              <a:spcBef>
                <a:spcPts val="800"/>
              </a:spcBef>
              <a:buSzTx/>
              <a:buNone/>
              <a:defRPr sz="1800">
                <a:latin typeface="Arial"/>
                <a:ea typeface="Arial"/>
                <a:cs typeface="Arial"/>
                <a:sym typeface="Arial"/>
              </a:defRPr>
            </a:pPr>
            <a:r>
              <a:rPr lang="de-DE" dirty="0" err="1"/>
              <a:t>AdR</a:t>
            </a:r>
            <a:r>
              <a:rPr lang="de-DE" dirty="0"/>
              <a:t> – Zukunftskonferenz – Zweite Kammer</a:t>
            </a:r>
          </a:p>
          <a:p>
            <a:pPr marL="0" indent="0" defTabSz="786383">
              <a:lnSpc>
                <a:spcPct val="100000"/>
              </a:lnSpc>
              <a:spcBef>
                <a:spcPts val="800"/>
              </a:spcBef>
              <a:buSzTx/>
              <a:buNone/>
              <a:defRPr sz="1800">
                <a:latin typeface="Arial"/>
                <a:ea typeface="Arial"/>
                <a:cs typeface="Arial"/>
                <a:sym typeface="Arial"/>
              </a:defRPr>
            </a:pPr>
            <a:r>
              <a:rPr lang="de-DE" dirty="0"/>
              <a:t> </a:t>
            </a:r>
          </a:p>
          <a:p>
            <a:pPr marL="0" indent="0" defTabSz="786383">
              <a:lnSpc>
                <a:spcPct val="100000"/>
              </a:lnSpc>
              <a:spcBef>
                <a:spcPts val="800"/>
              </a:spcBef>
              <a:buSzTx/>
              <a:buNone/>
              <a:defRPr sz="1800" b="1">
                <a:latin typeface="Arial"/>
                <a:ea typeface="Arial"/>
                <a:cs typeface="Arial"/>
                <a:sym typeface="Arial"/>
              </a:defRPr>
            </a:pPr>
            <a:r>
              <a:rPr lang="de-DE" dirty="0"/>
              <a:t>Weg mit der Investitions-/Schuldenbremse!</a:t>
            </a:r>
          </a:p>
          <a:p>
            <a:pPr marL="0" indent="0" defTabSz="786383">
              <a:lnSpc>
                <a:spcPct val="100000"/>
              </a:lnSpc>
              <a:spcBef>
                <a:spcPts val="800"/>
              </a:spcBef>
              <a:buSzTx/>
              <a:buNone/>
              <a:defRPr sz="1800">
                <a:latin typeface="Arial"/>
                <a:ea typeface="Arial"/>
                <a:cs typeface="Arial"/>
                <a:sym typeface="Arial"/>
              </a:defRPr>
            </a:pPr>
            <a:r>
              <a:rPr lang="de-DE" dirty="0"/>
              <a:t>Finanzminister Lindners Spar-Ideologie schadet den Kommunen und </a:t>
            </a:r>
            <a:br>
              <a:rPr lang="de-DE" dirty="0"/>
            </a:br>
            <a:r>
              <a:rPr lang="de-DE" dirty="0"/>
              <a:t>der EU Reform des Stabilitäts- und Wachstumspakts dauerhaft</a:t>
            </a:r>
          </a:p>
          <a:p>
            <a:pPr marL="0" indent="0" defTabSz="786383">
              <a:lnSpc>
                <a:spcPct val="100000"/>
              </a:lnSpc>
              <a:spcBef>
                <a:spcPts val="800"/>
              </a:spcBef>
              <a:buSzTx/>
              <a:buNone/>
              <a:defRPr sz="1800">
                <a:latin typeface="Arial"/>
                <a:ea typeface="Arial"/>
                <a:cs typeface="Arial"/>
                <a:sym typeface="Arial"/>
              </a:defRPr>
            </a:pPr>
            <a:r>
              <a:rPr lang="de-DE" dirty="0"/>
              <a:t>Eigenmittel für den EU-Haushalt</a:t>
            </a:r>
          </a:p>
          <a:p>
            <a:pPr marL="0" indent="0" defTabSz="786383">
              <a:lnSpc>
                <a:spcPct val="100000"/>
              </a:lnSpc>
              <a:spcBef>
                <a:spcPts val="800"/>
              </a:spcBef>
              <a:buSzTx/>
              <a:buNone/>
              <a:defRPr sz="1800">
                <a:latin typeface="Arial"/>
                <a:ea typeface="Arial"/>
                <a:cs typeface="Arial"/>
                <a:sym typeface="Arial"/>
              </a:defRPr>
            </a:pPr>
            <a:r>
              <a:rPr lang="de-DE" dirty="0"/>
              <a:t>Umsteuern</a:t>
            </a:r>
          </a:p>
        </p:txBody>
      </p:sp>
      <p:sp>
        <p:nvSpPr>
          <p:cNvPr id="4" name="Slide Number Placeholder 3">
            <a:extLst>
              <a:ext uri="{FF2B5EF4-FFF2-40B4-BE49-F238E27FC236}">
                <a16:creationId xmlns:a16="http://schemas.microsoft.com/office/drawing/2014/main" id="{010AA4EE-C55B-E2D9-3E64-4E67BE491F79}"/>
              </a:ext>
            </a:extLst>
          </p:cNvPr>
          <p:cNvSpPr txBox="1">
            <a:spLocks/>
          </p:cNvSpPr>
          <p:nvPr/>
        </p:nvSpPr>
        <p:spPr>
          <a:xfrm>
            <a:off x="11172417" y="6414760"/>
            <a:ext cx="181379" cy="24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4</a:t>
            </a:fld>
            <a:endParaRPr lang="de-DE" dirty="0"/>
          </a:p>
        </p:txBody>
      </p:sp>
    </p:spTree>
    <p:extLst>
      <p:ext uri="{BB962C8B-B14F-4D97-AF65-F5344CB8AC3E}">
        <p14:creationId xmlns:p14="http://schemas.microsoft.com/office/powerpoint/2010/main" val="232421689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6FB73E-8BC8-5F55-1F0A-FBE68752C943}"/>
              </a:ext>
            </a:extLst>
          </p:cNvPr>
          <p:cNvSpPr>
            <a:spLocks noGrp="1"/>
          </p:cNvSpPr>
          <p:nvPr>
            <p:ph type="title"/>
          </p:nvPr>
        </p:nvSpPr>
        <p:spPr/>
        <p:txBody>
          <a:bodyPr/>
          <a:lstStyle/>
          <a:p>
            <a:r>
              <a:rPr lang="de-DE" sz="1800" dirty="0">
                <a:solidFill>
                  <a:srgbClr val="00A586"/>
                </a:solidFill>
              </a:rPr>
              <a:t>Aus Kapitel 1: März 2023 – Änderung der Beihilfe-Leitlinien, darin: </a:t>
            </a:r>
            <a:br>
              <a:rPr lang="de-DE" sz="1800" dirty="0">
                <a:solidFill>
                  <a:srgbClr val="00A586"/>
                </a:solidFill>
              </a:rPr>
            </a:br>
            <a:r>
              <a:rPr lang="de-DE" sz="1800" dirty="0">
                <a:solidFill>
                  <a:srgbClr val="00A586"/>
                </a:solidFill>
              </a:rPr>
              <a:t>Änderung der Allgemeinen Gruppenfreistellungsverordnung (</a:t>
            </a:r>
            <a:r>
              <a:rPr lang="de-DE" b="1" i="0" u="none" strike="noStrike" dirty="0">
                <a:solidFill>
                  <a:srgbClr val="00A586"/>
                </a:solidFill>
                <a:effectLst/>
                <a:latin typeface="Arial" panose="020B0604020202020204" pitchFamily="34" charset="0"/>
                <a:cs typeface="Arial" panose="020B0604020202020204" pitchFamily="34" charset="0"/>
              </a:rPr>
              <a:t>„</a:t>
            </a:r>
            <a:r>
              <a:rPr lang="de-DE" sz="1800" dirty="0">
                <a:solidFill>
                  <a:srgbClr val="00A586"/>
                </a:solidFill>
              </a:rPr>
              <a:t>AGVO</a:t>
            </a:r>
            <a:r>
              <a:rPr lang="de-DE" b="1" i="0" u="none" strike="noStrike" dirty="0">
                <a:solidFill>
                  <a:srgbClr val="00A586"/>
                </a:solidFill>
                <a:effectLst/>
                <a:latin typeface="+mn-lt"/>
              </a:rPr>
              <a:t>“</a:t>
            </a:r>
            <a:r>
              <a:rPr lang="de-DE" sz="1800" dirty="0">
                <a:solidFill>
                  <a:srgbClr val="00A586"/>
                </a:solidFill>
              </a:rPr>
              <a:t>)</a:t>
            </a:r>
            <a:endParaRPr lang="de-DE" dirty="0"/>
          </a:p>
        </p:txBody>
      </p:sp>
      <p:sp>
        <p:nvSpPr>
          <p:cNvPr id="3" name="Textplatzhalter 2">
            <a:extLst>
              <a:ext uri="{FF2B5EF4-FFF2-40B4-BE49-F238E27FC236}">
                <a16:creationId xmlns:a16="http://schemas.microsoft.com/office/drawing/2014/main" id="{19964875-D3C2-CF28-E681-B4819C8BE6E7}"/>
              </a:ext>
            </a:extLst>
          </p:cNvPr>
          <p:cNvSpPr>
            <a:spLocks noGrp="1"/>
          </p:cNvSpPr>
          <p:nvPr>
            <p:ph type="body" idx="1"/>
          </p:nvPr>
        </p:nvSpPr>
        <p:spPr/>
        <p:txBody>
          <a:bodyPr/>
          <a:lstStyle/>
          <a:p>
            <a:pPr defTabSz="474938">
              <a:lnSpc>
                <a:spcPct val="100000"/>
              </a:lnSpc>
              <a:spcBef>
                <a:spcPts val="400"/>
              </a:spcBef>
              <a:buFont typeface="Arial" panose="020B0604020202020204" pitchFamily="34" charset="0"/>
              <a:buChar char="•"/>
              <a:defRPr sz="1600">
                <a:latin typeface="Arial"/>
                <a:ea typeface="Arial"/>
                <a:cs typeface="Arial"/>
                <a:sym typeface="Arial"/>
              </a:defRPr>
            </a:pPr>
            <a:r>
              <a:rPr lang="de-DE" sz="1800" dirty="0"/>
              <a:t>Mehr Möglichkeiten für </a:t>
            </a:r>
            <a:r>
              <a:rPr lang="de-DE" sz="1800" b="1" dirty="0"/>
              <a:t>Umweltschutz- und Energiebeihilfen </a:t>
            </a:r>
            <a:r>
              <a:rPr lang="de-DE" sz="1800" dirty="0"/>
              <a:t>gewähren; </a:t>
            </a:r>
          </a:p>
          <a:p>
            <a:pPr defTabSz="474938">
              <a:lnSpc>
                <a:spcPct val="100000"/>
              </a:lnSpc>
              <a:spcBef>
                <a:spcPts val="600"/>
              </a:spcBef>
              <a:buFont typeface="Arial" panose="020B0604020202020204" pitchFamily="34" charset="0"/>
              <a:buChar char="•"/>
              <a:defRPr sz="1600">
                <a:latin typeface="Arial"/>
                <a:ea typeface="Arial"/>
                <a:cs typeface="Arial"/>
                <a:sym typeface="Arial"/>
              </a:defRPr>
            </a:pPr>
            <a:r>
              <a:rPr lang="de-DE" sz="1800" dirty="0"/>
              <a:t>Mehr Förderung für Vorhaben in mehreren Mitgliedstaaten (z. B. Vorhaben von gemeinsamem europäischem Interesse {„IPCEI</a:t>
            </a:r>
            <a:r>
              <a:rPr lang="de-DE" sz="1800" b="0" dirty="0"/>
              <a:t>“</a:t>
            </a:r>
            <a:r>
              <a:rPr lang="de-DE" sz="1800" dirty="0"/>
              <a:t>} und in Forschung und Entwicklung);</a:t>
            </a:r>
            <a:endParaRPr lang="de-DE" sz="1800" b="1" dirty="0"/>
          </a:p>
          <a:p>
            <a:pPr defTabSz="474938">
              <a:lnSpc>
                <a:spcPct val="100000"/>
              </a:lnSpc>
              <a:spcBef>
                <a:spcPts val="600"/>
              </a:spcBef>
              <a:buFont typeface="Arial" panose="020B0604020202020204" pitchFamily="34" charset="0"/>
              <a:buChar char="•"/>
              <a:defRPr sz="1600">
                <a:latin typeface="Arial"/>
                <a:ea typeface="Arial"/>
                <a:cs typeface="Arial"/>
                <a:sym typeface="Arial"/>
              </a:defRPr>
            </a:pPr>
            <a:r>
              <a:rPr lang="de-DE" sz="1800" dirty="0"/>
              <a:t>Förderung von </a:t>
            </a:r>
            <a:r>
              <a:rPr lang="de-DE" sz="1800" b="1" dirty="0"/>
              <a:t>Schulungs- und Umschulungsmaßnahmen </a:t>
            </a:r>
            <a:r>
              <a:rPr lang="de-DE" sz="1800" dirty="0"/>
              <a:t>durch die Freistellung von Ausbildungsbeihilfen bis zu 3 Millionen Euro;</a:t>
            </a:r>
          </a:p>
          <a:p>
            <a:pPr defTabSz="474938">
              <a:lnSpc>
                <a:spcPct val="100000"/>
              </a:lnSpc>
              <a:spcBef>
                <a:spcPts val="600"/>
              </a:spcBef>
              <a:buFont typeface="Arial" panose="020B0604020202020204" pitchFamily="34" charset="0"/>
              <a:buChar char="•"/>
              <a:defRPr sz="1600" b="1">
                <a:latin typeface="Arial"/>
                <a:ea typeface="Arial"/>
                <a:cs typeface="Arial"/>
                <a:sym typeface="Arial"/>
              </a:defRPr>
            </a:pPr>
            <a:r>
              <a:rPr lang="de-DE" sz="1800" dirty="0"/>
              <a:t>Freistellung von Beihilfemaßnahmen der Mitgliedstaaten zur Regulierung der Energiepreise </a:t>
            </a:r>
            <a:br>
              <a:rPr lang="de-DE" sz="1800" dirty="0"/>
            </a:br>
            <a:r>
              <a:rPr lang="de-DE" sz="1800" b="0" dirty="0"/>
              <a:t>(z. B. der Preise für Strom, Gas und aus Erdgas oder Strom erzeugter Wärme)</a:t>
            </a:r>
          </a:p>
          <a:p>
            <a:pPr defTabSz="474938">
              <a:lnSpc>
                <a:spcPct val="100000"/>
              </a:lnSpc>
              <a:spcBef>
                <a:spcPts val="600"/>
              </a:spcBef>
              <a:buFont typeface="Arial" panose="020B0604020202020204" pitchFamily="34" charset="0"/>
              <a:buChar char="•"/>
              <a:defRPr sz="1600" b="1">
                <a:latin typeface="Arial"/>
                <a:ea typeface="Arial"/>
                <a:cs typeface="Arial"/>
                <a:sym typeface="Arial"/>
              </a:defRPr>
            </a:pPr>
            <a:r>
              <a:rPr lang="de-DE" sz="1800" dirty="0"/>
              <a:t>Bessere Regulierung der Risikofinanzierungsbeihilfen für kleine und mittlere Unternehmen (KMU) </a:t>
            </a:r>
            <a:r>
              <a:rPr lang="de-DE" sz="1800" b="0" dirty="0"/>
              <a:t>und Unternehmensneugründungen sowie für aus dem Fonds „</a:t>
            </a:r>
            <a:r>
              <a:rPr lang="de-DE" sz="1800" b="0" dirty="0" err="1"/>
              <a:t>InvestEU</a:t>
            </a:r>
            <a:r>
              <a:rPr lang="de-DE" sz="1800" b="0" dirty="0"/>
              <a:t>“ geförderte Finanzprodukte;</a:t>
            </a:r>
          </a:p>
          <a:p>
            <a:pPr defTabSz="474938">
              <a:lnSpc>
                <a:spcPct val="100000"/>
              </a:lnSpc>
              <a:spcBef>
                <a:spcPts val="600"/>
              </a:spcBef>
              <a:buFont typeface="Arial" panose="020B0604020202020204" pitchFamily="34" charset="0"/>
              <a:buChar char="•"/>
              <a:defRPr sz="1600">
                <a:latin typeface="Arial"/>
                <a:ea typeface="Arial"/>
                <a:cs typeface="Arial"/>
                <a:sym typeface="Arial"/>
              </a:defRPr>
            </a:pPr>
            <a:r>
              <a:rPr lang="de-DE" sz="1800" dirty="0"/>
              <a:t>Verlängerung der AGVO bis Ende 2026</a:t>
            </a:r>
          </a:p>
        </p:txBody>
      </p:sp>
      <p:sp>
        <p:nvSpPr>
          <p:cNvPr id="4" name="Slide Number Placeholder 3">
            <a:extLst>
              <a:ext uri="{FF2B5EF4-FFF2-40B4-BE49-F238E27FC236}">
                <a16:creationId xmlns:a16="http://schemas.microsoft.com/office/drawing/2014/main" id="{7A264B77-AE20-71F2-1789-9D97836A4B09}"/>
              </a:ext>
            </a:extLst>
          </p:cNvPr>
          <p:cNvSpPr txBox="1">
            <a:spLocks/>
          </p:cNvSpPr>
          <p:nvPr/>
        </p:nvSpPr>
        <p:spPr>
          <a:xfrm>
            <a:off x="11172417" y="6414760"/>
            <a:ext cx="181379" cy="24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5</a:t>
            </a:fld>
            <a:endParaRPr lang="de-DE" dirty="0"/>
          </a:p>
        </p:txBody>
      </p:sp>
    </p:spTree>
    <p:extLst>
      <p:ext uri="{BB962C8B-B14F-4D97-AF65-F5344CB8AC3E}">
        <p14:creationId xmlns:p14="http://schemas.microsoft.com/office/powerpoint/2010/main" val="227106202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5A5F30-F6A2-A1BF-5752-AA76688A6C38}"/>
              </a:ext>
            </a:extLst>
          </p:cNvPr>
          <p:cNvSpPr>
            <a:spLocks noGrp="1"/>
          </p:cNvSpPr>
          <p:nvPr>
            <p:ph type="title"/>
          </p:nvPr>
        </p:nvSpPr>
        <p:spPr/>
        <p:txBody>
          <a:bodyPr/>
          <a:lstStyle/>
          <a:p>
            <a:r>
              <a:rPr lang="de-DE" sz="1800" b="1" dirty="0">
                <a:solidFill>
                  <a:srgbClr val="00A586"/>
                </a:solidFill>
              </a:rPr>
              <a:t>Aus Kapitel 2: EU-Struktur- und Förderpolitik</a:t>
            </a:r>
            <a:endParaRPr lang="de-DE" dirty="0"/>
          </a:p>
        </p:txBody>
      </p:sp>
      <p:sp>
        <p:nvSpPr>
          <p:cNvPr id="3" name="Textplatzhalter 2">
            <a:extLst>
              <a:ext uri="{FF2B5EF4-FFF2-40B4-BE49-F238E27FC236}">
                <a16:creationId xmlns:a16="http://schemas.microsoft.com/office/drawing/2014/main" id="{447D4B94-D22F-2F4F-6AE4-863130E289B6}"/>
              </a:ext>
            </a:extLst>
          </p:cNvPr>
          <p:cNvSpPr>
            <a:spLocks noGrp="1"/>
          </p:cNvSpPr>
          <p:nvPr>
            <p:ph type="body" idx="1"/>
          </p:nvPr>
        </p:nvSpPr>
        <p:spPr/>
        <p:txBody>
          <a:bodyPr/>
          <a:lstStyle/>
          <a:p>
            <a:pPr marL="0" indent="0" defTabSz="694944">
              <a:lnSpc>
                <a:spcPct val="100000"/>
              </a:lnSpc>
              <a:spcBef>
                <a:spcPts val="700"/>
              </a:spcBef>
              <a:buSzTx/>
              <a:buNone/>
              <a:defRPr sz="2100">
                <a:latin typeface="Arial"/>
                <a:ea typeface="Arial"/>
                <a:cs typeface="Arial"/>
                <a:sym typeface="Arial"/>
              </a:defRPr>
            </a:pPr>
            <a:r>
              <a:rPr lang="de-DE" sz="1800" dirty="0"/>
              <a:t>Bisher DAS sozialpolitische Instrument der EU-Politik zur Angleichung der Lebensverhältnisse </a:t>
            </a:r>
            <a:br>
              <a:rPr lang="de-DE" sz="1800" dirty="0"/>
            </a:br>
            <a:r>
              <a:rPr lang="de-DE" sz="1800" dirty="0"/>
              <a:t>in den Regionen (ist Gesetz)</a:t>
            </a:r>
          </a:p>
          <a:p>
            <a:pPr marL="173736" indent="-173736" defTabSz="694944">
              <a:lnSpc>
                <a:spcPct val="100000"/>
              </a:lnSpc>
              <a:spcBef>
                <a:spcPts val="900"/>
              </a:spcBef>
              <a:defRPr sz="2100">
                <a:latin typeface="Arial"/>
                <a:ea typeface="Arial"/>
                <a:cs typeface="Arial"/>
                <a:sym typeface="Arial"/>
              </a:defRPr>
            </a:pPr>
            <a:r>
              <a:rPr lang="de-DE" sz="1800" dirty="0"/>
              <a:t>wiederkehrende Probleme: Bürokratie und/oder die fehlenden Ko-Finanzierungsmöglichkeiten </a:t>
            </a:r>
            <a:br>
              <a:rPr lang="de-DE" sz="1800" dirty="0"/>
            </a:br>
            <a:r>
              <a:rPr lang="de-DE" sz="1800" dirty="0"/>
              <a:t>der Kommunen</a:t>
            </a:r>
          </a:p>
          <a:p>
            <a:pPr marL="173736" indent="-173736" defTabSz="694944">
              <a:lnSpc>
                <a:spcPct val="100000"/>
              </a:lnSpc>
              <a:spcBef>
                <a:spcPts val="900"/>
              </a:spcBef>
              <a:defRPr sz="2100">
                <a:latin typeface="Arial"/>
                <a:ea typeface="Arial"/>
                <a:cs typeface="Arial"/>
                <a:sym typeface="Arial"/>
              </a:defRPr>
            </a:pPr>
            <a:r>
              <a:rPr lang="de-DE" sz="1800" dirty="0"/>
              <a:t>professionelle Bearbeitung in Landes- und Regionalregierungen 		</a:t>
            </a:r>
          </a:p>
          <a:p>
            <a:pPr marL="173736" indent="-173736" defTabSz="694944">
              <a:lnSpc>
                <a:spcPct val="100000"/>
              </a:lnSpc>
              <a:spcBef>
                <a:spcPts val="900"/>
              </a:spcBef>
              <a:defRPr sz="2100">
                <a:latin typeface="Arial"/>
                <a:ea typeface="Arial"/>
                <a:cs typeface="Arial"/>
                <a:sym typeface="Arial"/>
              </a:defRPr>
            </a:pPr>
            <a:r>
              <a:rPr lang="de-DE" sz="1800" dirty="0"/>
              <a:t>mangelnde Kontrolle der Abrechnung bei Servicegesellschaften durch die eigentlichen Fördermittelempfänger*innen (Verwendungsnachweise)</a:t>
            </a:r>
          </a:p>
          <a:p>
            <a:pPr marL="173736" indent="-173736" defTabSz="694944">
              <a:lnSpc>
                <a:spcPct val="100000"/>
              </a:lnSpc>
              <a:spcBef>
                <a:spcPts val="900"/>
              </a:spcBef>
              <a:defRPr sz="2100">
                <a:latin typeface="Arial"/>
                <a:ea typeface="Arial"/>
                <a:cs typeface="Arial"/>
                <a:sym typeface="Arial"/>
              </a:defRPr>
            </a:pPr>
            <a:r>
              <a:rPr lang="de-DE" sz="1800" dirty="0"/>
              <a:t>Unklare Analysen über die Wirksamkeit – insbesondere der Nachhaltigkeit – der EU-Förderpolitik </a:t>
            </a:r>
            <a:br>
              <a:rPr lang="de-DE" sz="1800" dirty="0"/>
            </a:br>
            <a:r>
              <a:rPr lang="de-DE" sz="1800" dirty="0"/>
              <a:t>auf EU-Ebene (8. Kohäsionsbericht der EU-Kommission) </a:t>
            </a:r>
          </a:p>
          <a:p>
            <a:pPr marL="0" indent="0">
              <a:buNone/>
            </a:pPr>
            <a:endParaRPr lang="de-DE" dirty="0"/>
          </a:p>
        </p:txBody>
      </p:sp>
      <p:sp>
        <p:nvSpPr>
          <p:cNvPr id="4" name="Slide Number Placeholder 3">
            <a:extLst>
              <a:ext uri="{FF2B5EF4-FFF2-40B4-BE49-F238E27FC236}">
                <a16:creationId xmlns:a16="http://schemas.microsoft.com/office/drawing/2014/main" id="{3C095D6C-3DA6-E5DB-E495-3061E492FFDC}"/>
              </a:ext>
            </a:extLst>
          </p:cNvPr>
          <p:cNvSpPr txBox="1">
            <a:spLocks/>
          </p:cNvSpPr>
          <p:nvPr/>
        </p:nvSpPr>
        <p:spPr>
          <a:xfrm>
            <a:off x="11172417" y="6414760"/>
            <a:ext cx="181379" cy="248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6</a:t>
            </a:fld>
            <a:endParaRPr lang="de-DE" dirty="0"/>
          </a:p>
        </p:txBody>
      </p:sp>
    </p:spTree>
    <p:extLst>
      <p:ext uri="{BB962C8B-B14F-4D97-AF65-F5344CB8AC3E}">
        <p14:creationId xmlns:p14="http://schemas.microsoft.com/office/powerpoint/2010/main" val="12178324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E76408-4C02-CA10-FAE2-5822AFB3B1F6}"/>
              </a:ext>
            </a:extLst>
          </p:cNvPr>
          <p:cNvSpPr>
            <a:spLocks noGrp="1"/>
          </p:cNvSpPr>
          <p:nvPr>
            <p:ph type="title"/>
          </p:nvPr>
        </p:nvSpPr>
        <p:spPr/>
        <p:txBody>
          <a:bodyPr/>
          <a:lstStyle/>
          <a:p>
            <a:r>
              <a:rPr lang="de-DE" dirty="0"/>
              <a:t>Säule sozialer Rechte 2017 (bis heute nicht verbindlich)</a:t>
            </a:r>
          </a:p>
        </p:txBody>
      </p:sp>
      <p:sp>
        <p:nvSpPr>
          <p:cNvPr id="3" name="Textplatzhalter 2">
            <a:extLst>
              <a:ext uri="{FF2B5EF4-FFF2-40B4-BE49-F238E27FC236}">
                <a16:creationId xmlns:a16="http://schemas.microsoft.com/office/drawing/2014/main" id="{7FE4CB46-2C0A-1379-5D28-B20852435479}"/>
              </a:ext>
            </a:extLst>
          </p:cNvPr>
          <p:cNvSpPr>
            <a:spLocks noGrp="1"/>
          </p:cNvSpPr>
          <p:nvPr>
            <p:ph type="body" idx="1"/>
          </p:nvPr>
        </p:nvSpPr>
        <p:spPr/>
        <p:txBody>
          <a:bodyPr/>
          <a:lstStyle/>
          <a:p>
            <a:pPr defTabSz="700703">
              <a:lnSpc>
                <a:spcPct val="100000"/>
              </a:lnSpc>
              <a:spcBef>
                <a:spcPts val="700"/>
              </a:spcBef>
              <a:defRPr sz="2100">
                <a:latin typeface="Arial"/>
                <a:ea typeface="Arial"/>
                <a:cs typeface="Arial"/>
                <a:sym typeface="Arial"/>
              </a:defRPr>
            </a:pPr>
            <a:r>
              <a:rPr lang="de-DE" sz="1800" dirty="0"/>
              <a:t>wurde der Binnenmarktfixierung der EU-Politiken hinzugefügt und ergänzt damit die </a:t>
            </a:r>
            <a:br>
              <a:rPr lang="de-DE" sz="1800" dirty="0"/>
            </a:br>
            <a:r>
              <a:rPr lang="de-DE" sz="1800" dirty="0"/>
              <a:t>EU-Förderpolitik als neue strategische Dimension der Europäischen Beschäftigungs- </a:t>
            </a:r>
            <a:br>
              <a:rPr lang="de-DE" sz="1800" dirty="0"/>
            </a:br>
            <a:r>
              <a:rPr lang="de-DE" sz="1800" dirty="0"/>
              <a:t>und Sozialpolitik – Aktionsplan mit </a:t>
            </a:r>
            <a:r>
              <a:rPr lang="de-DE" sz="1800"/>
              <a:t>20 Grundsätzen </a:t>
            </a:r>
            <a:r>
              <a:rPr lang="de-DE" sz="1800" dirty="0"/>
              <a:t>&amp; Zielsetzungen bis 2030</a:t>
            </a:r>
          </a:p>
          <a:p>
            <a:pPr marL="175175" indent="-175175" defTabSz="700703">
              <a:lnSpc>
                <a:spcPct val="100000"/>
              </a:lnSpc>
              <a:spcBef>
                <a:spcPts val="1200"/>
              </a:spcBef>
              <a:defRPr sz="2100">
                <a:latin typeface="Arial"/>
                <a:ea typeface="Arial"/>
                <a:cs typeface="Arial"/>
                <a:sym typeface="Arial"/>
              </a:defRPr>
            </a:pPr>
            <a:r>
              <a:rPr lang="de-DE" sz="1800" dirty="0"/>
              <a:t>Beispiele in der Handreichung:</a:t>
            </a:r>
          </a:p>
          <a:p>
            <a:pPr marL="525527" lvl="1" indent="-175175" defTabSz="700703">
              <a:lnSpc>
                <a:spcPct val="100000"/>
              </a:lnSpc>
              <a:spcBef>
                <a:spcPts val="700"/>
              </a:spcBef>
              <a:defRPr sz="1800">
                <a:latin typeface="Arial"/>
                <a:ea typeface="Arial"/>
                <a:cs typeface="Arial"/>
                <a:sym typeface="Arial"/>
              </a:defRPr>
            </a:pPr>
            <a:r>
              <a:rPr lang="de-DE" sz="1800" dirty="0"/>
              <a:t>Fokus: Armutsbekämpfung</a:t>
            </a:r>
          </a:p>
          <a:p>
            <a:pPr marL="525527" lvl="1" indent="-175175" defTabSz="700703">
              <a:lnSpc>
                <a:spcPct val="100000"/>
              </a:lnSpc>
              <a:spcBef>
                <a:spcPts val="700"/>
              </a:spcBef>
              <a:defRPr sz="1800">
                <a:latin typeface="Arial"/>
                <a:ea typeface="Arial"/>
                <a:cs typeface="Arial"/>
                <a:sym typeface="Arial"/>
              </a:defRPr>
            </a:pPr>
            <a:r>
              <a:rPr lang="de-DE" sz="1800" dirty="0"/>
              <a:t>spezifiziert: Kinderarmut</a:t>
            </a:r>
          </a:p>
          <a:p>
            <a:pPr marL="525527" lvl="1" indent="-175175" defTabSz="700703">
              <a:lnSpc>
                <a:spcPct val="100000"/>
              </a:lnSpc>
              <a:spcBef>
                <a:spcPts val="700"/>
              </a:spcBef>
              <a:defRPr sz="1800">
                <a:latin typeface="Arial"/>
                <a:ea typeface="Arial"/>
                <a:cs typeface="Arial"/>
                <a:sym typeface="Arial"/>
              </a:defRPr>
            </a:pPr>
            <a:r>
              <a:rPr lang="de-DE" sz="1800" dirty="0"/>
              <a:t>Wohnen/Housing/Mieten</a:t>
            </a:r>
          </a:p>
          <a:p>
            <a:pPr marL="525527" lvl="1" indent="-175175" defTabSz="700703">
              <a:lnSpc>
                <a:spcPct val="100000"/>
              </a:lnSpc>
              <a:spcBef>
                <a:spcPts val="700"/>
              </a:spcBef>
              <a:defRPr sz="1800">
                <a:latin typeface="Arial"/>
                <a:ea typeface="Arial"/>
                <a:cs typeface="Arial"/>
                <a:sym typeface="Arial"/>
              </a:defRPr>
            </a:pPr>
            <a:r>
              <a:rPr lang="de-DE" sz="1800" dirty="0"/>
              <a:t>Stärkung der öffentlichen Daseinsvorsorge</a:t>
            </a:r>
          </a:p>
          <a:p>
            <a:pPr marL="525527" lvl="1" indent="-175175" defTabSz="700703">
              <a:lnSpc>
                <a:spcPct val="100000"/>
              </a:lnSpc>
              <a:spcBef>
                <a:spcPts val="700"/>
              </a:spcBef>
              <a:defRPr sz="1800">
                <a:latin typeface="Arial"/>
                <a:ea typeface="Arial"/>
                <a:cs typeface="Arial"/>
                <a:sym typeface="Arial"/>
              </a:defRPr>
            </a:pPr>
            <a:r>
              <a:rPr lang="de-DE" sz="1800" dirty="0"/>
              <a:t>europäische Gesundheitspolitik</a:t>
            </a:r>
          </a:p>
        </p:txBody>
      </p:sp>
      <p:sp>
        <p:nvSpPr>
          <p:cNvPr id="4" name="Slide Number Placeholder 3">
            <a:extLst>
              <a:ext uri="{FF2B5EF4-FFF2-40B4-BE49-F238E27FC236}">
                <a16:creationId xmlns:a16="http://schemas.microsoft.com/office/drawing/2014/main" id="{A5836A9B-264C-F06A-6533-086CCBFDCCA1}"/>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7</a:t>
            </a:fld>
            <a:endParaRPr lang="de-DE" dirty="0"/>
          </a:p>
        </p:txBody>
      </p:sp>
    </p:spTree>
    <p:extLst>
      <p:ext uri="{BB962C8B-B14F-4D97-AF65-F5344CB8AC3E}">
        <p14:creationId xmlns:p14="http://schemas.microsoft.com/office/powerpoint/2010/main" val="281262575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sz="1800" dirty="0">
                <a:solidFill>
                  <a:srgbClr val="56697E"/>
                </a:solidFill>
                <a:latin typeface="Arial"/>
                <a:ea typeface="Arial"/>
                <a:cs typeface="Arial"/>
                <a:sym typeface="Arial"/>
              </a:rPr>
              <a:t>I. Bekämpfung von Armut – Faktenlage – Was macht die EU?</a:t>
            </a:r>
            <a:endParaRPr lang="de-DE" dirty="0"/>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p:txBody>
          <a:bodyPr/>
          <a:lstStyle/>
          <a:p>
            <a:pPr defTabSz="813816">
              <a:lnSpc>
                <a:spcPct val="100000"/>
              </a:lnSpc>
              <a:spcBef>
                <a:spcPts val="800"/>
              </a:spcBef>
              <a:defRPr sz="1500">
                <a:latin typeface="Arial"/>
                <a:ea typeface="Arial"/>
                <a:cs typeface="Arial"/>
                <a:sym typeface="Arial"/>
              </a:defRPr>
            </a:pPr>
            <a:r>
              <a:rPr lang="de-DE" dirty="0"/>
              <a:t>Deutschland 2022: 16,9 % = 14,1 Mill. Menschen von Armut betroffen. Kinderarmut 21,3 %; Armutsquote bei Alleinerziehenden bei 42,3 %. </a:t>
            </a:r>
          </a:p>
          <a:p>
            <a:pPr marL="203454" indent="-203454" defTabSz="813816">
              <a:lnSpc>
                <a:spcPct val="100000"/>
              </a:lnSpc>
              <a:spcBef>
                <a:spcPts val="800"/>
              </a:spcBef>
              <a:defRPr sz="1500">
                <a:latin typeface="Arial"/>
                <a:ea typeface="Arial"/>
                <a:cs typeface="Arial"/>
                <a:sym typeface="Arial"/>
              </a:defRPr>
            </a:pPr>
            <a:r>
              <a:rPr lang="de-DE" dirty="0"/>
              <a:t>Rund 4 % der Bevölkerung in Deutschland sind bei Strom-/Gas-Rechnungen im Verzug; fast ein Drittel kann keine unerwarteten Ausgaben bestreiten. </a:t>
            </a:r>
          </a:p>
          <a:p>
            <a:pPr marL="0" indent="0" defTabSz="813816">
              <a:lnSpc>
                <a:spcPct val="100000"/>
              </a:lnSpc>
              <a:spcBef>
                <a:spcPts val="1200"/>
              </a:spcBef>
              <a:buSzTx/>
              <a:buNone/>
              <a:defRPr sz="1500" b="1">
                <a:latin typeface="Arial"/>
                <a:ea typeface="Arial"/>
                <a:cs typeface="Arial"/>
                <a:sym typeface="Arial"/>
              </a:defRPr>
            </a:pPr>
            <a:r>
              <a:rPr lang="de-DE" dirty="0"/>
              <a:t>Vorhaben der EU </a:t>
            </a:r>
          </a:p>
          <a:p>
            <a:pPr marL="457770" indent="-457770" defTabSz="813816">
              <a:lnSpc>
                <a:spcPct val="100000"/>
              </a:lnSpc>
              <a:spcBef>
                <a:spcPts val="800"/>
              </a:spcBef>
              <a:buFontTx/>
              <a:buAutoNum type="arabicPeriod"/>
              <a:defRPr sz="1500">
                <a:latin typeface="Arial"/>
                <a:ea typeface="Arial"/>
                <a:cs typeface="Arial"/>
                <a:sym typeface="Arial"/>
              </a:defRPr>
            </a:pPr>
            <a:r>
              <a:rPr lang="de-DE" dirty="0"/>
              <a:t>Mindestens 78 % der 20- bis 64-Jährigen sollen bis 2030 erwerbstätig sein (</a:t>
            </a:r>
            <a:r>
              <a:rPr lang="de-DE" b="1" dirty="0"/>
              <a:t>Mindestlohn-RL, </a:t>
            </a:r>
            <a:r>
              <a:rPr lang="de-DE" b="1" dirty="0" err="1"/>
              <a:t>Plattformarbeit_RL</a:t>
            </a:r>
            <a:r>
              <a:rPr lang="de-DE" dirty="0"/>
              <a:t>, </a:t>
            </a:r>
            <a:r>
              <a:rPr lang="de-DE" b="1" dirty="0"/>
              <a:t>Wanderarbeits-Konvention (ICMW) </a:t>
            </a:r>
            <a:r>
              <a:rPr lang="de-DE" dirty="0"/>
              <a:t>–&gt; Maßnahmen, um </a:t>
            </a:r>
            <a:r>
              <a:rPr lang="de-DE" b="1" dirty="0"/>
              <a:t>neue Arbeitsplätze zu schaffen; </a:t>
            </a:r>
            <a:br>
              <a:rPr lang="de-DE" b="1" dirty="0"/>
            </a:br>
            <a:r>
              <a:rPr lang="de-DE" dirty="0"/>
              <a:t>Mindestens 60 % aller Erwachsenen sollten bis 2030 jedes Jahr an einer </a:t>
            </a:r>
            <a:r>
              <a:rPr lang="de-DE" b="1" dirty="0"/>
              <a:t>Ausbildung</a:t>
            </a:r>
            <a:r>
              <a:rPr lang="de-DE" dirty="0"/>
              <a:t> teilnehmen. </a:t>
            </a:r>
          </a:p>
          <a:p>
            <a:pPr marL="457770" indent="-457770" defTabSz="813816">
              <a:lnSpc>
                <a:spcPct val="100000"/>
              </a:lnSpc>
              <a:spcBef>
                <a:spcPts val="800"/>
              </a:spcBef>
              <a:buFontTx/>
              <a:buAutoNum type="arabicPeriod"/>
              <a:defRPr sz="1500">
                <a:latin typeface="Arial"/>
                <a:ea typeface="Arial"/>
                <a:cs typeface="Arial"/>
                <a:sym typeface="Arial"/>
              </a:defRPr>
            </a:pPr>
            <a:r>
              <a:rPr lang="de-DE" dirty="0"/>
              <a:t>Die Zahl der Menschen, die von Armut oder sozialer Ausgrenzung bedroht sind, soll bis 2030 um mindestens </a:t>
            </a:r>
            <a:br>
              <a:rPr lang="de-DE" dirty="0"/>
            </a:br>
            <a:r>
              <a:rPr lang="de-DE" dirty="0"/>
              <a:t>15 Millionen verringert werden, darunter mindestens 5 Millionen Kinder.</a:t>
            </a:r>
          </a:p>
          <a:p>
            <a:pPr marL="457770" indent="-457770" defTabSz="813816">
              <a:lnSpc>
                <a:spcPct val="100000"/>
              </a:lnSpc>
              <a:spcBef>
                <a:spcPts val="800"/>
              </a:spcBef>
              <a:buFontTx/>
              <a:buAutoNum type="arabicPeriod"/>
              <a:defRPr sz="1500">
                <a:latin typeface="Arial"/>
                <a:ea typeface="Arial"/>
                <a:cs typeface="Arial"/>
                <a:sym typeface="Arial"/>
              </a:defRPr>
            </a:pPr>
            <a:r>
              <a:rPr lang="de-DE" dirty="0"/>
              <a:t>Neu in der Debatte: </a:t>
            </a:r>
            <a:r>
              <a:rPr lang="de-DE" b="1" dirty="0"/>
              <a:t>Mindesteinkommensregelungen</a:t>
            </a:r>
            <a:r>
              <a:rPr lang="de-DE" dirty="0"/>
              <a:t> (MIS) – Entschließung des EU-Parlaments vom 15.3.2023 </a:t>
            </a:r>
            <a:br>
              <a:rPr lang="de-DE" dirty="0"/>
            </a:br>
            <a:r>
              <a:rPr lang="de-DE" dirty="0"/>
              <a:t>zur Einführung einer Richtlinie über ein angemessenes Mindesteinkommen – siehe auch Empfehlung der </a:t>
            </a:r>
            <a:br>
              <a:rPr lang="de-DE" dirty="0"/>
            </a:br>
            <a:r>
              <a:rPr lang="de-DE" dirty="0"/>
              <a:t>EU-Kommission an den EU-Rat für ein angemessenes Mindesteinkommen zur </a:t>
            </a:r>
            <a:r>
              <a:rPr lang="de-DE" b="1" i="1" dirty="0"/>
              <a:t>Gewährleistung einer aktiven Inklusion </a:t>
            </a:r>
            <a:r>
              <a:rPr lang="de-DE" dirty="0"/>
              <a:t>vom 28.9.2022  </a:t>
            </a:r>
          </a:p>
        </p:txBody>
      </p:sp>
      <p:sp>
        <p:nvSpPr>
          <p:cNvPr id="4" name="Slide Number Placeholder 3">
            <a:extLst>
              <a:ext uri="{FF2B5EF4-FFF2-40B4-BE49-F238E27FC236}">
                <a16:creationId xmlns:a16="http://schemas.microsoft.com/office/drawing/2014/main" id="{A8A5581E-F3D0-8D2E-7F71-9DF7AE1A2D22}"/>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8</a:t>
            </a:fld>
            <a:endParaRPr lang="de-DE" dirty="0"/>
          </a:p>
        </p:txBody>
      </p:sp>
    </p:spTree>
    <p:extLst>
      <p:ext uri="{BB962C8B-B14F-4D97-AF65-F5344CB8AC3E}">
        <p14:creationId xmlns:p14="http://schemas.microsoft.com/office/powerpoint/2010/main" val="205133990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6F003-EB2D-9042-2695-1442B42699B9}"/>
              </a:ext>
            </a:extLst>
          </p:cNvPr>
          <p:cNvSpPr>
            <a:spLocks noGrp="1"/>
          </p:cNvSpPr>
          <p:nvPr>
            <p:ph type="title"/>
          </p:nvPr>
        </p:nvSpPr>
        <p:spPr/>
        <p:txBody>
          <a:bodyPr/>
          <a:lstStyle/>
          <a:p>
            <a:r>
              <a:rPr lang="de-DE" sz="1800" b="1" dirty="0">
                <a:solidFill>
                  <a:srgbClr val="00A586"/>
                </a:solidFill>
                <a:latin typeface="Arial"/>
                <a:ea typeface="Arial"/>
                <a:cs typeface="Arial"/>
                <a:sym typeface="Arial"/>
              </a:rPr>
              <a:t>Säule sozialer Rechte </a:t>
            </a:r>
            <a:br>
              <a:rPr lang="de-DE" sz="1600" dirty="0">
                <a:solidFill>
                  <a:srgbClr val="56697E"/>
                </a:solidFill>
                <a:latin typeface="Arial"/>
                <a:ea typeface="Arial"/>
                <a:cs typeface="Arial"/>
                <a:sym typeface="Arial"/>
              </a:rPr>
            </a:br>
            <a:r>
              <a:rPr lang="de-DE" sz="1800" dirty="0">
                <a:solidFill>
                  <a:srgbClr val="56697E"/>
                </a:solidFill>
              </a:rPr>
              <a:t>I. Bekämpfung von Armut – Linke Forderungen</a:t>
            </a:r>
            <a:endParaRPr lang="de-DE" dirty="0">
              <a:solidFill>
                <a:srgbClr val="56697E"/>
              </a:solidFill>
            </a:endParaRPr>
          </a:p>
        </p:txBody>
      </p:sp>
      <p:sp>
        <p:nvSpPr>
          <p:cNvPr id="3" name="Textplatzhalter 2">
            <a:extLst>
              <a:ext uri="{FF2B5EF4-FFF2-40B4-BE49-F238E27FC236}">
                <a16:creationId xmlns:a16="http://schemas.microsoft.com/office/drawing/2014/main" id="{03156C93-3158-C201-ABE8-489C729EA031}"/>
              </a:ext>
            </a:extLst>
          </p:cNvPr>
          <p:cNvSpPr>
            <a:spLocks noGrp="1"/>
          </p:cNvSpPr>
          <p:nvPr>
            <p:ph type="body" idx="1"/>
          </p:nvPr>
        </p:nvSpPr>
        <p:spPr>
          <a:xfrm>
            <a:off x="838199" y="1887049"/>
            <a:ext cx="10515600" cy="4776012"/>
          </a:xfrm>
        </p:spPr>
        <p:txBody>
          <a:bodyPr/>
          <a:lstStyle/>
          <a:p>
            <a:pPr>
              <a:lnSpc>
                <a:spcPct val="120000"/>
              </a:lnSpc>
              <a:defRPr sz="1500">
                <a:latin typeface="Arial"/>
                <a:ea typeface="Arial"/>
                <a:cs typeface="Arial"/>
                <a:sym typeface="Arial"/>
              </a:defRPr>
            </a:pPr>
            <a:r>
              <a:rPr lang="de-DE" dirty="0"/>
              <a:t>Lissabon-Vertrag keine Grundlage für ein soziales Europa -&gt; Neuverhandlung, ist auch Forderung der Zukunftskonferenz</a:t>
            </a:r>
          </a:p>
          <a:p>
            <a:pPr>
              <a:lnSpc>
                <a:spcPct val="120000"/>
              </a:lnSpc>
              <a:defRPr sz="1500">
                <a:latin typeface="Arial"/>
                <a:ea typeface="Arial"/>
                <a:cs typeface="Arial"/>
                <a:sym typeface="Arial"/>
              </a:defRPr>
            </a:pPr>
            <a:r>
              <a:rPr lang="de-DE" dirty="0"/>
              <a:t>Drängen auf Umsetzung der Europäischen Sozialcharta </a:t>
            </a:r>
          </a:p>
          <a:p>
            <a:pPr>
              <a:lnSpc>
                <a:spcPct val="120000"/>
              </a:lnSpc>
              <a:defRPr sz="1500">
                <a:latin typeface="Arial"/>
                <a:ea typeface="Arial"/>
                <a:cs typeface="Arial"/>
                <a:sym typeface="Arial"/>
              </a:defRPr>
            </a:pPr>
            <a:r>
              <a:rPr lang="de-DE" dirty="0"/>
              <a:t>solidarische EU-Arbeitslosenversicherung; Ausbau des EU-SURE-Programms aus der Pandemie-Zeit </a:t>
            </a:r>
            <a:br>
              <a:rPr lang="de-DE" dirty="0"/>
            </a:br>
            <a:r>
              <a:rPr lang="de-DE" dirty="0"/>
              <a:t>(Kurzarbeiter*</a:t>
            </a:r>
            <a:r>
              <a:rPr lang="de-DE" dirty="0" err="1"/>
              <a:t>innengeld</a:t>
            </a:r>
            <a:r>
              <a:rPr lang="de-DE" dirty="0"/>
              <a:t>, auch für Soloselbständige)</a:t>
            </a:r>
          </a:p>
          <a:p>
            <a:pPr>
              <a:lnSpc>
                <a:spcPct val="120000"/>
              </a:lnSpc>
              <a:defRPr sz="1500">
                <a:latin typeface="Arial"/>
                <a:ea typeface="Arial"/>
                <a:cs typeface="Arial"/>
                <a:sym typeface="Arial"/>
              </a:defRPr>
            </a:pPr>
            <a:r>
              <a:rPr lang="de-DE" dirty="0"/>
              <a:t>Bundesregierung soll ihren Vorbehalt hinsichtlich des Rechts auf angemessenen Wohnraum bei der EU-Kindergarantie (Kindergrundsicherung) zurücknehmen </a:t>
            </a:r>
          </a:p>
          <a:p>
            <a:pPr>
              <a:lnSpc>
                <a:spcPct val="120000"/>
              </a:lnSpc>
              <a:defRPr sz="1500">
                <a:latin typeface="Arial"/>
                <a:ea typeface="Arial"/>
                <a:cs typeface="Arial"/>
                <a:sym typeface="Arial"/>
              </a:defRPr>
            </a:pPr>
            <a:r>
              <a:rPr lang="de-DE" dirty="0"/>
              <a:t>Forderung zur Einführung einer Richtlinie über ein angemessenes Mindesteinkommen zur Gewährleistung einer aktiven Inklusion, die analog zur Mindestlohnrichtlinie konkrete Mindestangaben enthält </a:t>
            </a:r>
          </a:p>
          <a:p>
            <a:pPr>
              <a:lnSpc>
                <a:spcPct val="120000"/>
              </a:lnSpc>
              <a:defRPr sz="1500">
                <a:latin typeface="Arial"/>
                <a:ea typeface="Arial"/>
                <a:cs typeface="Arial"/>
                <a:sym typeface="Arial"/>
              </a:defRPr>
            </a:pPr>
            <a:r>
              <a:rPr lang="de-DE" dirty="0"/>
              <a:t>Energiearmut bekämpfen: Energiepreisdeckel, keine Stromsperren in der EU und Zugang zu Energie für alle. </a:t>
            </a:r>
            <a:br>
              <a:rPr lang="de-DE" dirty="0"/>
            </a:br>
            <a:r>
              <a:rPr lang="de-DE" dirty="0"/>
              <a:t>Staatliche Strompreisaufsichten müssen in allen Mitgliedstaaten der EU die Entwicklung der Strompreise kontrollieren.</a:t>
            </a:r>
          </a:p>
          <a:p>
            <a:pPr>
              <a:lnSpc>
                <a:spcPct val="120000"/>
              </a:lnSpc>
              <a:defRPr sz="1500">
                <a:latin typeface="Arial"/>
                <a:ea typeface="Arial"/>
                <a:cs typeface="Arial"/>
                <a:sym typeface="Arial"/>
              </a:defRPr>
            </a:pPr>
            <a:r>
              <a:rPr lang="de-DE" dirty="0"/>
              <a:t>Keine Einführung, sondern die Abschaffung von kapitalgedeckten Rentensystemen und Überführung in steuer- und umlagefinanzierte Systeme, in die alle, also z. B. auch Beamte, Unternehmer und Abgeordnete einzahlen</a:t>
            </a:r>
          </a:p>
        </p:txBody>
      </p:sp>
      <p:sp>
        <p:nvSpPr>
          <p:cNvPr id="4" name="Slide Number Placeholder 3">
            <a:extLst>
              <a:ext uri="{FF2B5EF4-FFF2-40B4-BE49-F238E27FC236}">
                <a16:creationId xmlns:a16="http://schemas.microsoft.com/office/drawing/2014/main" id="{0478DD50-2E5C-F64E-F944-535AC46137AC}"/>
              </a:ext>
            </a:extLst>
          </p:cNvPr>
          <p:cNvSpPr txBox="1">
            <a:spLocks/>
          </p:cNvSpPr>
          <p:nvPr/>
        </p:nvSpPr>
        <p:spPr>
          <a:xfrm>
            <a:off x="11095176" y="6414760"/>
            <a:ext cx="258620" cy="24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fld id="{86CB4B4D-7CA3-9044-876B-883B54F8677D}" type="slidenum">
              <a:rPr lang="de-DE" smtClean="0"/>
              <a:pPr/>
              <a:t>9</a:t>
            </a:fld>
            <a:endParaRPr lang="de-DE" dirty="0"/>
          </a:p>
        </p:txBody>
      </p:sp>
    </p:spTree>
    <p:extLst>
      <p:ext uri="{BB962C8B-B14F-4D97-AF65-F5344CB8AC3E}">
        <p14:creationId xmlns:p14="http://schemas.microsoft.com/office/powerpoint/2010/main" val="3655580646"/>
      </p:ext>
    </p:extLst>
  </p:cSld>
  <p:clrMapOvr>
    <a:masterClrMapping/>
  </p:clrMapOvr>
  <p:transition spd="med"/>
</p:sld>
</file>

<file path=ppt/theme/theme1.xml><?xml version="1.0" encoding="utf-8"?>
<a:theme xmlns:a="http://schemas.openxmlformats.org/drawingml/2006/main" name="Office Theme">
  <a:themeElements>
    <a:clrScheme name="Benutzerdefiniert 1">
      <a:dk1>
        <a:srgbClr val="000000"/>
      </a:dk1>
      <a:lt1>
        <a:srgbClr val="FFFFFF"/>
      </a:lt1>
      <a:dk2>
        <a:srgbClr val="A7A7A7"/>
      </a:dk2>
      <a:lt2>
        <a:srgbClr val="535353"/>
      </a:lt2>
      <a:accent1>
        <a:srgbClr val="FA0020"/>
      </a:accent1>
      <a:accent2>
        <a:srgbClr val="00A485"/>
      </a:accent2>
      <a:accent3>
        <a:srgbClr val="56697D"/>
      </a:accent3>
      <a:accent4>
        <a:srgbClr val="FFC000"/>
      </a:accent4>
      <a:accent5>
        <a:srgbClr val="4472C4"/>
      </a:accent5>
      <a:accent6>
        <a:srgbClr val="70AD47"/>
      </a:accent6>
      <a:hlink>
        <a:srgbClr val="0000FF"/>
      </a:hlink>
      <a:folHlink>
        <a:srgbClr val="FF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2213</Words>
  <Application>Microsoft Macintosh PowerPoint</Application>
  <PresentationFormat>Breitbild</PresentationFormat>
  <Paragraphs>178</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Helvetica</vt:lpstr>
      <vt:lpstr>Office Theme</vt:lpstr>
      <vt:lpstr>PowerPoint-Präsentation</vt:lpstr>
      <vt:lpstr>PowerPoint-Präsentation</vt:lpstr>
      <vt:lpstr>Aus Kapitel 1: Klimasozialfonds im Rahmen des Fitfor55-Pakets, beschlossen (April 2023)</vt:lpstr>
      <vt:lpstr>Aus Kapitel 1: Grundsatzdebatten </vt:lpstr>
      <vt:lpstr>Aus Kapitel 1: März 2023 – Änderung der Beihilfe-Leitlinien, darin:  Änderung der Allgemeinen Gruppenfreistellungsverordnung („AGVO“)</vt:lpstr>
      <vt:lpstr>Aus Kapitel 2: EU-Struktur- und Förderpolitik</vt:lpstr>
      <vt:lpstr>Säule sozialer Rechte 2017 (bis heute nicht verbindlich)</vt:lpstr>
      <vt:lpstr>Säule sozialer Rechte  I. Bekämpfung von Armut – Faktenlage – Was macht die EU?</vt:lpstr>
      <vt:lpstr>Säule sozialer Rechte  I. Bekämpfung von Armut – Linke Forderungen</vt:lpstr>
      <vt:lpstr>Säule sozialer Rechte  II. Bekämpfung von Kinderarmut – Faktenlage</vt:lpstr>
      <vt:lpstr>Säule sozialer Rechte  II. Bekämpfung von Kinderarmut – Was macht die EU? – Linke Forderungen </vt:lpstr>
      <vt:lpstr>Säule sozialer Rechte  III. Wohnen/Housing/Mieten – Faktenlage</vt:lpstr>
      <vt:lpstr>Säule sozialer Rechte  III. Wohnen/Housing/Mieten – Was macht die EU?</vt:lpstr>
      <vt:lpstr>Säule sozialer Rechte  III. Wohnen/Housing/Mieten – Linke Forderungen</vt:lpstr>
      <vt:lpstr>Säule sozialer Rechte  IV. Öffentliche Daseinsvorsorge – Vorhaben der EU</vt:lpstr>
      <vt:lpstr>Säule sozialer Rechte  IV. Öffentliche Daseinsvorsorge – Linke Forderungen</vt:lpstr>
      <vt:lpstr>Säule sozialer Rechte  V. Gesundheit – Faktenlage</vt:lpstr>
      <vt:lpstr>Säule sozialer Rechte  V. Gesundheit – Vorhaben der EU</vt:lpstr>
      <vt:lpstr>Säule sozialer Rechte  V. Gesundheit – Linke Forderungen</vt:lpstr>
      <vt:lpstr>Diese Handreichung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Handreichung für Kommunen aus europapolitischer Perspektive</dc:title>
  <cp:lastModifiedBy>Microsoft Office User</cp:lastModifiedBy>
  <cp:revision>23</cp:revision>
  <dcterms:modified xsi:type="dcterms:W3CDTF">2024-02-23T08:35:22Z</dcterms:modified>
</cp:coreProperties>
</file>